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72" r:id="rId1"/>
    <p:sldMasterId id="2147483676" r:id="rId2"/>
    <p:sldMasterId id="2147483677" r:id="rId3"/>
    <p:sldMasterId id="2147483694" r:id="rId4"/>
    <p:sldMasterId id="2147483698" r:id="rId5"/>
  </p:sldMasterIdLst>
  <p:notesMasterIdLst>
    <p:notesMasterId r:id="rId24"/>
  </p:notesMasterIdLst>
  <p:handoutMasterIdLst>
    <p:handoutMasterId r:id="rId25"/>
  </p:handoutMasterIdLst>
  <p:sldIdLst>
    <p:sldId id="465" r:id="rId6"/>
    <p:sldId id="477" r:id="rId7"/>
    <p:sldId id="476" r:id="rId8"/>
    <p:sldId id="478" r:id="rId9"/>
    <p:sldId id="484" r:id="rId10"/>
    <p:sldId id="480" r:id="rId11"/>
    <p:sldId id="466" r:id="rId12"/>
    <p:sldId id="467" r:id="rId13"/>
    <p:sldId id="468" r:id="rId14"/>
    <p:sldId id="469" r:id="rId15"/>
    <p:sldId id="470" r:id="rId16"/>
    <p:sldId id="471" r:id="rId17"/>
    <p:sldId id="472" r:id="rId18"/>
    <p:sldId id="473" r:id="rId19"/>
    <p:sldId id="474" r:id="rId20"/>
    <p:sldId id="475" r:id="rId21"/>
    <p:sldId id="481" r:id="rId22"/>
    <p:sldId id="485" r:id="rId2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i Chang" initials="KC" lastIdx="1" clrIdx="0">
    <p:extLst>
      <p:ext uri="{19B8F6BF-5375-455C-9EA6-DF929625EA0E}">
        <p15:presenceInfo xmlns:p15="http://schemas.microsoft.com/office/powerpoint/2012/main" userId="S-1-5-21-361591302-153053782-1846952604-338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06" autoAdjust="0"/>
    <p:restoredTop sz="89512" autoAdjust="0"/>
  </p:normalViewPr>
  <p:slideViewPr>
    <p:cSldViewPr snapToGrid="0">
      <p:cViewPr varScale="1">
        <p:scale>
          <a:sx n="75" d="100"/>
          <a:sy n="75" d="100"/>
        </p:scale>
        <p:origin x="354" y="7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7188"/>
    </p:cViewPr>
  </p:sorterViewPr>
  <p:notesViewPr>
    <p:cSldViewPr snapToGrid="0">
      <p:cViewPr varScale="1">
        <p:scale>
          <a:sx n="79" d="100"/>
          <a:sy n="79" d="100"/>
        </p:scale>
        <p:origin x="2940"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r>
              <a:rPr lang="en-US" dirty="0"/>
              <a:t>Title IX Faculty Presentation</a:t>
            </a:r>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4F5D63B4-E366-4E49-8E4D-FFFF6D06141C}" type="datetimeFigureOut">
              <a:rPr lang="en-US" smtClean="0"/>
              <a:pPr/>
              <a:t>8/14/2026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5251BE1E-245D-4239-838D-FA3DF00D2951}" type="slidenum">
              <a:rPr lang="en-US" smtClean="0"/>
              <a:pPr/>
              <a:t>‹#›</a:t>
            </a:fld>
            <a:endParaRPr lang="en-US"/>
          </a:p>
        </p:txBody>
      </p:sp>
    </p:spTree>
    <p:extLst>
      <p:ext uri="{BB962C8B-B14F-4D97-AF65-F5344CB8AC3E}">
        <p14:creationId xmlns:p14="http://schemas.microsoft.com/office/powerpoint/2010/main" val="2025713599"/>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F97D368-5C4D-474B-88BE-DD50C65987D2}" type="datetimeFigureOut">
              <a:rPr lang="en-US" smtClean="0"/>
              <a:pPr/>
              <a:t>8/14/2026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AEC45DE-309A-4BA2-A74A-FC2E6C69D6C0}" type="slidenum">
              <a:rPr lang="en-US" smtClean="0"/>
              <a:pPr/>
              <a:t>‹#›</a:t>
            </a:fld>
            <a:endParaRPr lang="en-US"/>
          </a:p>
        </p:txBody>
      </p:sp>
    </p:spTree>
    <p:extLst>
      <p:ext uri="{BB962C8B-B14F-4D97-AF65-F5344CB8AC3E}">
        <p14:creationId xmlns:p14="http://schemas.microsoft.com/office/powerpoint/2010/main" val="4149305582"/>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10068964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1180454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17813814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3427753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5965003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13819464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15189951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18770764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12241512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4D8CA-BB7F-99E6-F46A-9EA9975296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256B88-A95E-F752-1738-04356AB2DB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BF6B58-6C5E-7C26-58CD-6A85512C0972}"/>
              </a:ext>
            </a:extLst>
          </p:cNvPr>
          <p:cNvSpPr>
            <a:spLocks noGrp="1"/>
          </p:cNvSpPr>
          <p:nvPr>
            <p:ph type="body" idx="1"/>
          </p:nvPr>
        </p:nvSpPr>
        <p:spPr/>
        <p:txBody>
          <a:bodyPr/>
          <a:lstStyle/>
          <a:p>
            <a:endParaRPr lang="en-US" dirty="0"/>
          </a:p>
        </p:txBody>
      </p:sp>
      <p:sp>
        <p:nvSpPr>
          <p:cNvPr id="5" name="Header Placeholder 4">
            <a:extLst>
              <a:ext uri="{FF2B5EF4-FFF2-40B4-BE49-F238E27FC236}">
                <a16:creationId xmlns:a16="http://schemas.microsoft.com/office/drawing/2014/main" id="{4747B96B-800E-3AFF-37EE-2B2D682A444E}"/>
              </a:ext>
            </a:extLst>
          </p:cNvPr>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1829491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3434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791586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640121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FCC15-E7D5-98EB-6A12-0040172612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CA163B-D761-B620-7909-2CCFBAB425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F7B0FB-8547-9FBC-7AFE-C01871206446}"/>
              </a:ext>
            </a:extLst>
          </p:cNvPr>
          <p:cNvSpPr>
            <a:spLocks noGrp="1"/>
          </p:cNvSpPr>
          <p:nvPr>
            <p:ph type="body" idx="1"/>
          </p:nvPr>
        </p:nvSpPr>
        <p:spPr/>
        <p:txBody>
          <a:bodyPr/>
          <a:lstStyle/>
          <a:p>
            <a:endParaRPr lang="en-US"/>
          </a:p>
        </p:txBody>
      </p:sp>
      <p:sp>
        <p:nvSpPr>
          <p:cNvPr id="5" name="Header Placeholder 4">
            <a:extLst>
              <a:ext uri="{FF2B5EF4-FFF2-40B4-BE49-F238E27FC236}">
                <a16:creationId xmlns:a16="http://schemas.microsoft.com/office/drawing/2014/main" id="{5F6385F4-652F-1FBC-9B33-2D3D35DDF7E6}"/>
              </a:ext>
            </a:extLst>
          </p:cNvPr>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196939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3661801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16477917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32506954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3553713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extBox 1"/>
          <p:cNvSpPr txBox="1"/>
          <p:nvPr/>
        </p:nvSpPr>
        <p:spPr>
          <a:xfrm>
            <a:off x="571501" y="622302"/>
            <a:ext cx="11087100" cy="1015663"/>
          </a:xfrm>
          <a:prstGeom prst="rect">
            <a:avLst/>
          </a:prstGeom>
          <a:noFill/>
        </p:spPr>
        <p:txBody>
          <a:bodyPr wrap="square" rtlCol="0">
            <a:spAutoFit/>
          </a:bodyPr>
          <a:lstStyle/>
          <a:p>
            <a:pPr algn="ctr"/>
            <a:r>
              <a:rPr lang="en-US" sz="6000" dirty="0"/>
              <a:t>Text</a:t>
            </a:r>
          </a:p>
        </p:txBody>
      </p:sp>
    </p:spTree>
    <p:extLst>
      <p:ext uri="{BB962C8B-B14F-4D97-AF65-F5344CB8AC3E}">
        <p14:creationId xmlns:p14="http://schemas.microsoft.com/office/powerpoint/2010/main" val="2462931132"/>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2"/>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08B860-C9B8-614D-97F6-42702F93B3D0}" type="datetimeFigureOut">
              <a:rPr lang="en-US" smtClean="0"/>
              <a:pPr/>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C5860F-7C7C-3041-A347-A3896019A112}" type="slidenum">
              <a:rPr lang="en-US" smtClean="0"/>
              <a:pPr/>
              <a:t>‹#›</a:t>
            </a:fld>
            <a:endParaRPr lang="en-US"/>
          </a:p>
        </p:txBody>
      </p:sp>
    </p:spTree>
    <p:extLst>
      <p:ext uri="{BB962C8B-B14F-4D97-AF65-F5344CB8AC3E}">
        <p14:creationId xmlns:p14="http://schemas.microsoft.com/office/powerpoint/2010/main" val="2678364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1"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7" y="1535113"/>
            <a:ext cx="538956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7" y="2174875"/>
            <a:ext cx="538956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08B860-C9B8-614D-97F6-42702F93B3D0}" type="datetimeFigureOut">
              <a:rPr lang="en-US" smtClean="0"/>
              <a:pPr/>
              <a:t>8/14/2026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C5860F-7C7C-3041-A347-A3896019A112}" type="slidenum">
              <a:rPr lang="en-US" smtClean="0"/>
              <a:pPr/>
              <a:t>‹#›</a:t>
            </a:fld>
            <a:endParaRPr lang="en-US"/>
          </a:p>
        </p:txBody>
      </p:sp>
    </p:spTree>
    <p:extLst>
      <p:ext uri="{BB962C8B-B14F-4D97-AF65-F5344CB8AC3E}">
        <p14:creationId xmlns:p14="http://schemas.microsoft.com/office/powerpoint/2010/main" val="41496240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08B860-C9B8-614D-97F6-42702F93B3D0}" type="datetimeFigureOut">
              <a:rPr lang="en-US" smtClean="0"/>
              <a:pPr/>
              <a:t>8/14/2026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C5860F-7C7C-3041-A347-A3896019A112}" type="slidenum">
              <a:rPr lang="en-US" smtClean="0"/>
              <a:pPr/>
              <a:t>‹#›</a:t>
            </a:fld>
            <a:endParaRPr lang="en-US"/>
          </a:p>
        </p:txBody>
      </p:sp>
    </p:spTree>
    <p:extLst>
      <p:ext uri="{BB962C8B-B14F-4D97-AF65-F5344CB8AC3E}">
        <p14:creationId xmlns:p14="http://schemas.microsoft.com/office/powerpoint/2010/main" val="2139149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08B860-C9B8-614D-97F6-42702F93B3D0}" type="datetimeFigureOut">
              <a:rPr lang="en-US" smtClean="0"/>
              <a:pPr/>
              <a:t>8/14/2026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C5860F-7C7C-3041-A347-A3896019A112}" type="slidenum">
              <a:rPr lang="en-US" smtClean="0"/>
              <a:pPr/>
              <a:t>‹#›</a:t>
            </a:fld>
            <a:endParaRPr lang="en-US"/>
          </a:p>
        </p:txBody>
      </p:sp>
    </p:spTree>
    <p:extLst>
      <p:ext uri="{BB962C8B-B14F-4D97-AF65-F5344CB8AC3E}">
        <p14:creationId xmlns:p14="http://schemas.microsoft.com/office/powerpoint/2010/main" val="38174217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6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7265" y="273052"/>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1435102"/>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08B860-C9B8-614D-97F6-42702F93B3D0}" type="datetimeFigureOut">
              <a:rPr lang="en-US" smtClean="0"/>
              <a:pPr/>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C5860F-7C7C-3041-A347-A3896019A112}" type="slidenum">
              <a:rPr lang="en-US" smtClean="0"/>
              <a:pPr/>
              <a:t>‹#›</a:t>
            </a:fld>
            <a:endParaRPr lang="en-US"/>
          </a:p>
        </p:txBody>
      </p:sp>
    </p:spTree>
    <p:extLst>
      <p:ext uri="{BB962C8B-B14F-4D97-AF65-F5344CB8AC3E}">
        <p14:creationId xmlns:p14="http://schemas.microsoft.com/office/powerpoint/2010/main" val="570675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08B860-C9B8-614D-97F6-42702F93B3D0}" type="datetimeFigureOut">
              <a:rPr lang="en-US" smtClean="0"/>
              <a:pPr/>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C5860F-7C7C-3041-A347-A3896019A112}" type="slidenum">
              <a:rPr lang="en-US" smtClean="0"/>
              <a:pPr/>
              <a:t>‹#›</a:t>
            </a:fld>
            <a:endParaRPr lang="en-US"/>
          </a:p>
        </p:txBody>
      </p:sp>
    </p:spTree>
    <p:extLst>
      <p:ext uri="{BB962C8B-B14F-4D97-AF65-F5344CB8AC3E}">
        <p14:creationId xmlns:p14="http://schemas.microsoft.com/office/powerpoint/2010/main" val="23594507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08B860-C9B8-614D-97F6-42702F93B3D0}" type="datetimeFigureOut">
              <a:rPr lang="en-US" smtClean="0"/>
              <a:pPr/>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C5860F-7C7C-3041-A347-A3896019A112}" type="slidenum">
              <a:rPr lang="en-US" smtClean="0"/>
              <a:pPr/>
              <a:t>‹#›</a:t>
            </a:fld>
            <a:endParaRPr lang="en-US"/>
          </a:p>
        </p:txBody>
      </p:sp>
    </p:spTree>
    <p:extLst>
      <p:ext uri="{BB962C8B-B14F-4D97-AF65-F5344CB8AC3E}">
        <p14:creationId xmlns:p14="http://schemas.microsoft.com/office/powerpoint/2010/main" val="22759334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772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08B860-C9B8-614D-97F6-42702F93B3D0}" type="datetimeFigureOut">
              <a:rPr lang="en-US" smtClean="0"/>
              <a:pPr/>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C5860F-7C7C-3041-A347-A3896019A112}" type="slidenum">
              <a:rPr lang="en-US" smtClean="0"/>
              <a:pPr/>
              <a:t>‹#›</a:t>
            </a:fld>
            <a:endParaRPr lang="en-US"/>
          </a:p>
        </p:txBody>
      </p:sp>
    </p:spTree>
    <p:extLst>
      <p:ext uri="{BB962C8B-B14F-4D97-AF65-F5344CB8AC3E}">
        <p14:creationId xmlns:p14="http://schemas.microsoft.com/office/powerpoint/2010/main" val="28662615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extBox 1"/>
          <p:cNvSpPr txBox="1"/>
          <p:nvPr userDrawn="1"/>
        </p:nvSpPr>
        <p:spPr>
          <a:xfrm>
            <a:off x="571501" y="622302"/>
            <a:ext cx="11087100" cy="1015663"/>
          </a:xfrm>
          <a:prstGeom prst="rect">
            <a:avLst/>
          </a:prstGeom>
          <a:noFill/>
        </p:spPr>
        <p:txBody>
          <a:bodyPr wrap="square" rtlCol="0">
            <a:spAutoFit/>
          </a:bodyPr>
          <a:lstStyle/>
          <a:p>
            <a:pPr algn="ctr"/>
            <a:r>
              <a:rPr lang="en-US" sz="6000" dirty="0"/>
              <a:t>Text</a:t>
            </a:r>
          </a:p>
        </p:txBody>
      </p:sp>
    </p:spTree>
    <p:extLst>
      <p:ext uri="{BB962C8B-B14F-4D97-AF65-F5344CB8AC3E}">
        <p14:creationId xmlns:p14="http://schemas.microsoft.com/office/powerpoint/2010/main" val="8242416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extBox 1"/>
          <p:cNvSpPr txBox="1"/>
          <p:nvPr/>
        </p:nvSpPr>
        <p:spPr>
          <a:xfrm>
            <a:off x="571501" y="622302"/>
            <a:ext cx="11087100" cy="1015663"/>
          </a:xfrm>
          <a:prstGeom prst="rect">
            <a:avLst/>
          </a:prstGeom>
          <a:noFill/>
        </p:spPr>
        <p:txBody>
          <a:bodyPr wrap="square" rtlCol="0">
            <a:spAutoFit/>
          </a:bodyPr>
          <a:lstStyle/>
          <a:p>
            <a:pPr algn="ctr"/>
            <a:r>
              <a:rPr lang="en-US" sz="6000" dirty="0">
                <a:solidFill>
                  <a:prstClr val="black"/>
                </a:solidFill>
              </a:rPr>
              <a:t>Text</a:t>
            </a:r>
          </a:p>
        </p:txBody>
      </p:sp>
    </p:spTree>
    <p:extLst>
      <p:ext uri="{BB962C8B-B14F-4D97-AF65-F5344CB8AC3E}">
        <p14:creationId xmlns:p14="http://schemas.microsoft.com/office/powerpoint/2010/main" val="659438736"/>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TextBox 1"/>
          <p:cNvSpPr txBox="1"/>
          <p:nvPr/>
        </p:nvSpPr>
        <p:spPr>
          <a:xfrm>
            <a:off x="571501" y="622302"/>
            <a:ext cx="11087100" cy="1015663"/>
          </a:xfrm>
          <a:prstGeom prst="rect">
            <a:avLst/>
          </a:prstGeom>
          <a:noFill/>
        </p:spPr>
        <p:txBody>
          <a:bodyPr wrap="square" rtlCol="0">
            <a:spAutoFit/>
          </a:bodyPr>
          <a:lstStyle/>
          <a:p>
            <a:pPr algn="ctr"/>
            <a:r>
              <a:rPr lang="en-US" sz="6000" dirty="0"/>
              <a:t>Text</a:t>
            </a:r>
          </a:p>
        </p:txBody>
      </p:sp>
    </p:spTree>
    <p:extLst>
      <p:ext uri="{BB962C8B-B14F-4D97-AF65-F5344CB8AC3E}">
        <p14:creationId xmlns:p14="http://schemas.microsoft.com/office/powerpoint/2010/main" val="533056530"/>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TextBox 1"/>
          <p:cNvSpPr txBox="1"/>
          <p:nvPr/>
        </p:nvSpPr>
        <p:spPr>
          <a:xfrm>
            <a:off x="571501" y="622302"/>
            <a:ext cx="11087100" cy="1015663"/>
          </a:xfrm>
          <a:prstGeom prst="rect">
            <a:avLst/>
          </a:prstGeom>
          <a:noFill/>
        </p:spPr>
        <p:txBody>
          <a:bodyPr wrap="square" rtlCol="0">
            <a:spAutoFit/>
          </a:bodyPr>
          <a:lstStyle/>
          <a:p>
            <a:pPr algn="ctr"/>
            <a:r>
              <a:rPr lang="en-US" sz="6000" dirty="0">
                <a:solidFill>
                  <a:prstClr val="black"/>
                </a:solidFill>
              </a:rPr>
              <a:t>Text</a:t>
            </a:r>
          </a:p>
        </p:txBody>
      </p:sp>
    </p:spTree>
    <p:extLst>
      <p:ext uri="{BB962C8B-B14F-4D97-AF65-F5344CB8AC3E}">
        <p14:creationId xmlns:p14="http://schemas.microsoft.com/office/powerpoint/2010/main" val="945628156"/>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57921A7-0FF1-4039-AD64-2808491FF5B9}" type="datetime1">
              <a:rPr lang="en-US" smtClean="0">
                <a:solidFill>
                  <a:prstClr val="black">
                    <a:tint val="75000"/>
                  </a:prstClr>
                </a:solidFill>
              </a:rPr>
              <a:pPr/>
              <a:t>8/14/2026</a:t>
            </a:fld>
            <a:endParaRPr lang="en-US">
              <a:solidFill>
                <a:prstClr val="black">
                  <a:tint val="75000"/>
                </a:prstClr>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r>
              <a:rPr lang="en-US">
                <a:solidFill>
                  <a:prstClr val="black">
                    <a:tint val="75000"/>
                  </a:prstClr>
                </a:solidFill>
              </a:rPr>
              <a:t>Leading Innovation in Natural Health Education</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6E3AC254-7A73-43D3-9197-95D30A6D550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38495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extBox 1"/>
          <p:cNvSpPr txBox="1"/>
          <p:nvPr/>
        </p:nvSpPr>
        <p:spPr>
          <a:xfrm>
            <a:off x="571501" y="622302"/>
            <a:ext cx="11087100" cy="1015663"/>
          </a:xfrm>
          <a:prstGeom prst="rect">
            <a:avLst/>
          </a:prstGeom>
          <a:noFill/>
        </p:spPr>
        <p:txBody>
          <a:bodyPr wrap="square" rtlCol="0">
            <a:spAutoFit/>
          </a:bodyPr>
          <a:lstStyle/>
          <a:p>
            <a:pPr algn="ctr"/>
            <a:r>
              <a:rPr lang="en-US" sz="6000" dirty="0">
                <a:solidFill>
                  <a:prstClr val="black"/>
                </a:solidFill>
              </a:rPr>
              <a:t>Text</a:t>
            </a:r>
          </a:p>
        </p:txBody>
      </p:sp>
    </p:spTree>
    <p:extLst>
      <p:ext uri="{BB962C8B-B14F-4D97-AF65-F5344CB8AC3E}">
        <p14:creationId xmlns:p14="http://schemas.microsoft.com/office/powerpoint/2010/main" val="153053943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57921A7-0FF1-4039-AD64-2808491FF5B9}" type="datetime1">
              <a:rPr lang="en-US" smtClean="0">
                <a:solidFill>
                  <a:prstClr val="black">
                    <a:tint val="75000"/>
                  </a:prstClr>
                </a:solidFill>
              </a:rPr>
              <a:pPr/>
              <a:t>8/14/2026</a:t>
            </a:fld>
            <a:endParaRPr lang="en-US">
              <a:solidFill>
                <a:prstClr val="black">
                  <a:tint val="75000"/>
                </a:prstClr>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r>
              <a:rPr lang="en-US">
                <a:solidFill>
                  <a:prstClr val="black">
                    <a:tint val="75000"/>
                  </a:prstClr>
                </a:solidFill>
              </a:rPr>
              <a:t>Leading Innovation in Natural Health Education</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6E3AC254-7A73-43D3-9197-95D30A6D550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212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089BB7D4-81B2-4D0F-941E-57F2241FD3A4}" type="datetime1">
              <a:rPr lang="en-US" smtClean="0">
                <a:solidFill>
                  <a:prstClr val="black"/>
                </a:solidFill>
              </a:rPr>
              <a:pPr/>
              <a:t>8/14/2026</a:t>
            </a:fld>
            <a:endParaRPr lang="en-US">
              <a:solidFill>
                <a:prstClr val="black"/>
              </a:solidFill>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r>
              <a:rPr lang="en-US">
                <a:solidFill>
                  <a:prstClr val="black"/>
                </a:solidFill>
              </a:rPr>
              <a:t>Leading Innovation in Natural Health Education</a:t>
            </a: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6E3AC254-7A73-43D3-9197-95D30A6D5506}"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21723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0B075F2-99F4-41F4-9022-83E826DA0CAC}" type="datetimeFigureOut">
              <a:rPr lang="en-US" smtClean="0"/>
              <a:pPr/>
              <a:t>8/14/2026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FA1E591-9889-4394-9A9D-4D0FC2914162}" type="slidenum">
              <a:rPr lang="en-US" smtClean="0"/>
              <a:pPr/>
              <a:t>‹#›</a:t>
            </a:fld>
            <a:endParaRPr lang="en-US"/>
          </a:p>
        </p:txBody>
      </p:sp>
    </p:spTree>
    <p:extLst>
      <p:ext uri="{BB962C8B-B14F-4D97-AF65-F5344CB8AC3E}">
        <p14:creationId xmlns:p14="http://schemas.microsoft.com/office/powerpoint/2010/main" val="2928490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57921A7-0FF1-4039-AD64-2808491FF5B9}" type="datetime1">
              <a:rPr lang="en-US" smtClean="0">
                <a:solidFill>
                  <a:prstClr val="black">
                    <a:tint val="75000"/>
                  </a:prstClr>
                </a:solidFill>
              </a:rPr>
              <a:pPr/>
              <a:t>8/14/2026</a:t>
            </a:fld>
            <a:endParaRPr lang="en-US">
              <a:solidFill>
                <a:prstClr val="black">
                  <a:tint val="75000"/>
                </a:prstClr>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r>
              <a:rPr lang="en-US">
                <a:solidFill>
                  <a:prstClr val="black">
                    <a:tint val="75000"/>
                  </a:prstClr>
                </a:solidFill>
              </a:rPr>
              <a:t>Leading Innovation in Natural Health Education</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6E3AC254-7A73-43D3-9197-95D30A6D550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6056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08B860-C9B8-614D-97F6-42702F93B3D0}" type="datetimeFigureOut">
              <a:rPr lang="en-US" smtClean="0"/>
              <a:pPr/>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C5860F-7C7C-3041-A347-A3896019A112}" type="slidenum">
              <a:rPr lang="en-US" smtClean="0"/>
              <a:pPr/>
              <a:t>‹#›</a:t>
            </a:fld>
            <a:endParaRPr lang="en-US"/>
          </a:p>
        </p:txBody>
      </p:sp>
    </p:spTree>
    <p:extLst>
      <p:ext uri="{BB962C8B-B14F-4D97-AF65-F5344CB8AC3E}">
        <p14:creationId xmlns:p14="http://schemas.microsoft.com/office/powerpoint/2010/main" val="1980937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08B860-C9B8-614D-97F6-42702F93B3D0}" type="datetimeFigureOut">
              <a:rPr lang="en-US" smtClean="0"/>
              <a:pPr/>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C5860F-7C7C-3041-A347-A3896019A112}" type="slidenum">
              <a:rPr lang="en-US" smtClean="0"/>
              <a:pPr/>
              <a:t>‹#›</a:t>
            </a:fld>
            <a:endParaRPr lang="en-US"/>
          </a:p>
        </p:txBody>
      </p:sp>
    </p:spTree>
    <p:extLst>
      <p:ext uri="{BB962C8B-B14F-4D97-AF65-F5344CB8AC3E}">
        <p14:creationId xmlns:p14="http://schemas.microsoft.com/office/powerpoint/2010/main" val="3050461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08B860-C9B8-614D-97F6-42702F93B3D0}" type="datetimeFigureOut">
              <a:rPr lang="en-US" smtClean="0"/>
              <a:pPr/>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C5860F-7C7C-3041-A347-A3896019A112}" type="slidenum">
              <a:rPr lang="en-US" smtClean="0"/>
              <a:pPr/>
              <a:t>‹#›</a:t>
            </a:fld>
            <a:endParaRPr lang="en-US"/>
          </a:p>
        </p:txBody>
      </p:sp>
    </p:spTree>
    <p:extLst>
      <p:ext uri="{BB962C8B-B14F-4D97-AF65-F5344CB8AC3E}">
        <p14:creationId xmlns:p14="http://schemas.microsoft.com/office/powerpoint/2010/main" val="39707970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3.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5" Type="http://schemas.openxmlformats.org/officeDocument/2006/relationships/image" Target="../media/image1.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rgbClr val="CAB388"/>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406402"/>
            <a:ext cx="10668000" cy="4205357"/>
          </a:xfrm>
          <a:prstGeom prst="rect">
            <a:avLst/>
          </a:prstGeom>
        </p:spPr>
        <p:txBody>
          <a:bodyPr vert="horz" lIns="91440" tIns="45720" rIns="91440" bIns="45720" rtlCol="0">
            <a:normAutofit/>
          </a:bodyPr>
          <a:lstStyle/>
          <a:p>
            <a:pPr lvl="0"/>
            <a:r>
              <a:rPr lang="en-US" dirty="0"/>
              <a:t>Text</a:t>
            </a:r>
          </a:p>
        </p:txBody>
      </p:sp>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24661" y="5234266"/>
            <a:ext cx="1229140" cy="1229140"/>
          </a:xfrm>
          <a:prstGeom prst="rect">
            <a:avLst/>
          </a:prstGeom>
        </p:spPr>
      </p:pic>
    </p:spTree>
    <p:extLst>
      <p:ext uri="{BB962C8B-B14F-4D97-AF65-F5344CB8AC3E}">
        <p14:creationId xmlns:p14="http://schemas.microsoft.com/office/powerpoint/2010/main" val="5170738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70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6000" kern="1200">
          <a:solidFill>
            <a:schemeClr val="tx1"/>
          </a:solidFill>
          <a:latin typeface="ITC Stone Sans OS" panose="0200060306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74101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75139" y="1198179"/>
            <a:ext cx="10515600" cy="2932386"/>
          </a:xfrm>
          <a:prstGeom prst="rect">
            <a:avLst/>
          </a:prstGeom>
        </p:spPr>
        <p:txBody>
          <a:bodyPr vert="horz" lIns="91440" tIns="45720" rIns="91440" bIns="45720" rtlCol="0">
            <a:normAutofit/>
          </a:bodyPr>
          <a:lstStyle/>
          <a:p>
            <a:pPr lvl="0"/>
            <a:r>
              <a:rPr lang="en-US" sz="8800" b="1" dirty="0"/>
              <a:t>State of the University</a:t>
            </a:r>
          </a:p>
          <a:p>
            <a:pPr lvl="0"/>
            <a:endParaRPr lang="en-US"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34930" y="5621541"/>
            <a:ext cx="9142857" cy="596825"/>
          </a:xfrm>
          <a:prstGeom prst="rect">
            <a:avLst/>
          </a:prstGeom>
        </p:spPr>
      </p:pic>
    </p:spTree>
    <p:extLst>
      <p:ext uri="{BB962C8B-B14F-4D97-AF65-F5344CB8AC3E}">
        <p14:creationId xmlns:p14="http://schemas.microsoft.com/office/powerpoint/2010/main" val="4126192385"/>
      </p:ext>
    </p:extLst>
  </p:cSld>
  <p:clrMap bg1="lt1" tx1="dk1" bg2="lt2" tx2="dk2" accent1="accent1" accent2="accent2" accent3="accent3" accent4="accent4" accent5="accent5" accent6="accent6" hlink="hlink" folHlink="folHlink"/>
  <p:sldLayoutIdLst>
    <p:sldLayoutId id="2147483691" r:id="rId1"/>
    <p:sldLayoutId id="214748369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8000" kern="1200">
          <a:solidFill>
            <a:schemeClr val="bg1"/>
          </a:solidFill>
          <a:latin typeface="ITC Stone Sans OS" panose="0200060306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08B860-C9B8-614D-97F6-42702F93B3D0}" type="datetimeFigureOut">
              <a:rPr lang="en-US" smtClean="0"/>
              <a:pPr/>
              <a:t>8/14/2026</a:t>
            </a:fld>
            <a:endParaRPr lang="en-US"/>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C5860F-7C7C-3041-A347-A3896019A112}" type="slidenum">
              <a:rPr lang="en-US" smtClean="0"/>
              <a:pPr/>
              <a:t>‹#›</a:t>
            </a:fld>
            <a:endParaRPr lang="en-US"/>
          </a:p>
        </p:txBody>
      </p:sp>
    </p:spTree>
    <p:extLst>
      <p:ext uri="{BB962C8B-B14F-4D97-AF65-F5344CB8AC3E}">
        <p14:creationId xmlns:p14="http://schemas.microsoft.com/office/powerpoint/2010/main" val="251996166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rgbClr val="CAB388"/>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406402"/>
            <a:ext cx="10668000" cy="4205357"/>
          </a:xfrm>
          <a:prstGeom prst="rect">
            <a:avLst/>
          </a:prstGeom>
        </p:spPr>
        <p:txBody>
          <a:bodyPr vert="horz" lIns="91440" tIns="45720" rIns="91440" bIns="45720" rtlCol="0">
            <a:normAutofit/>
          </a:bodyPr>
          <a:lstStyle/>
          <a:p>
            <a:pPr lvl="0"/>
            <a:r>
              <a:rPr lang="en-US" dirty="0"/>
              <a:t>Text</a:t>
            </a: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24661" y="5234266"/>
            <a:ext cx="1229140" cy="1229140"/>
          </a:xfrm>
          <a:prstGeom prst="rect">
            <a:avLst/>
          </a:prstGeom>
        </p:spPr>
      </p:pic>
    </p:spTree>
    <p:extLst>
      <p:ext uri="{BB962C8B-B14F-4D97-AF65-F5344CB8AC3E}">
        <p14:creationId xmlns:p14="http://schemas.microsoft.com/office/powerpoint/2010/main" val="2670124687"/>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6000" kern="1200">
          <a:solidFill>
            <a:schemeClr val="tx1"/>
          </a:solidFill>
          <a:latin typeface="ITC Stone Sans OS" panose="0200060306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rgbClr val="CAB388"/>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406402"/>
            <a:ext cx="10668000" cy="4205357"/>
          </a:xfrm>
          <a:prstGeom prst="rect">
            <a:avLst/>
          </a:prstGeom>
        </p:spPr>
        <p:txBody>
          <a:bodyPr vert="horz" lIns="91440" tIns="45720" rIns="91440" bIns="45720" rtlCol="0">
            <a:normAutofit/>
          </a:bodyPr>
          <a:lstStyle/>
          <a:p>
            <a:pPr lvl="0"/>
            <a:r>
              <a:rPr lang="en-US" dirty="0"/>
              <a:t>Text</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24661" y="5234266"/>
            <a:ext cx="1229140" cy="1229140"/>
          </a:xfrm>
          <a:prstGeom prst="rect">
            <a:avLst/>
          </a:prstGeom>
        </p:spPr>
      </p:pic>
    </p:spTree>
    <p:extLst>
      <p:ext uri="{BB962C8B-B14F-4D97-AF65-F5344CB8AC3E}">
        <p14:creationId xmlns:p14="http://schemas.microsoft.com/office/powerpoint/2010/main" val="1352086164"/>
      </p:ext>
    </p:extLst>
  </p:cSld>
  <p:clrMap bg1="lt1" tx1="dk1" bg2="lt2" tx2="dk2" accent1="accent1" accent2="accent2" accent3="accent3" accent4="accent4" accent5="accent5" accent6="accent6" hlink="hlink" folHlink="folHlink"/>
  <p:sldLayoutIdLst>
    <p:sldLayoutId id="214748369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6000" kern="1200">
          <a:solidFill>
            <a:schemeClr val="tx1"/>
          </a:solidFill>
          <a:latin typeface="ITC Stone Sans OS" panose="0200060306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hyperlink" Target="mailto:title9@bastyr.edu" TargetMode="External"/><Relationship Id="rId2" Type="http://schemas.openxmlformats.org/officeDocument/2006/relationships/notesSlide" Target="../notesSlides/notesSlide10.xml"/><Relationship Id="rId1" Type="http://schemas.openxmlformats.org/officeDocument/2006/relationships/slideLayout" Target="../slideLayouts/slideLayout21.xml"/><Relationship Id="rId5" Type="http://schemas.openxmlformats.org/officeDocument/2006/relationships/hyperlink" Target="mailto:Grievance@bastyr.edu" TargetMode="External"/><Relationship Id="rId4" Type="http://schemas.openxmlformats.org/officeDocument/2006/relationships/hyperlink" Target="mailto:VPSA@bastyr.edu"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1.xml"/><Relationship Id="rId4" Type="http://schemas.openxmlformats.org/officeDocument/2006/relationships/image" Target="cid:E25D6862-4DF1-452B-8BBB-257FFABAF2D9"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a:bodyPr>
          <a:lstStyle/>
          <a:p>
            <a:endParaRPr lang="en-US" sz="7200" dirty="0">
              <a:latin typeface="Times New Roman" panose="02020603050405020304" pitchFamily="18" charset="0"/>
              <a:cs typeface="Times New Roman" panose="02020603050405020304" pitchFamily="18" charset="0"/>
            </a:endParaRPr>
          </a:p>
          <a:p>
            <a:r>
              <a:rPr lang="en-US" sz="7200" dirty="0">
                <a:latin typeface="Times New Roman" panose="02020603050405020304" pitchFamily="18" charset="0"/>
                <a:cs typeface="Times New Roman" panose="02020603050405020304" pitchFamily="18" charset="0"/>
              </a:rPr>
              <a:t>Title IX Training</a:t>
            </a: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r>
              <a:rPr lang="en-US" sz="3600" dirty="0">
                <a:latin typeface="Times New Roman" panose="02020603050405020304" pitchFamily="18" charset="0"/>
                <a:cs typeface="Times New Roman" panose="02020603050405020304" pitchFamily="18" charset="0"/>
              </a:rPr>
              <a:t>Faculty Development</a:t>
            </a: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24275615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a:bodyPr>
          <a:lstStyle/>
          <a:p>
            <a:r>
              <a:rPr lang="en-US" sz="5400" dirty="0">
                <a:latin typeface="Times New Roman" panose="02020603050405020304" pitchFamily="18" charset="0"/>
                <a:cs typeface="Times New Roman" panose="02020603050405020304" pitchFamily="18" charset="0"/>
              </a:rPr>
              <a:t>How to report</a:t>
            </a:r>
          </a:p>
          <a:p>
            <a:pPr marL="571500" indent="-571500" algn="l">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hlinkClick r:id="rId3"/>
              </a:rPr>
              <a:t>title9@bastyr.edu</a:t>
            </a:r>
            <a:endParaRPr lang="en-US" sz="3600" dirty="0">
              <a:latin typeface="Times New Roman" panose="02020603050405020304" pitchFamily="18" charset="0"/>
              <a:cs typeface="Times New Roman" panose="02020603050405020304" pitchFamily="18" charset="0"/>
            </a:endParaRPr>
          </a:p>
          <a:p>
            <a:pPr marL="571500" indent="-571500" algn="l">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hlinkClick r:id="rId4"/>
              </a:rPr>
              <a:t>VPSA@bastyr.edu</a:t>
            </a:r>
            <a:endParaRPr lang="en-US" sz="3600" dirty="0">
              <a:latin typeface="Times New Roman" panose="02020603050405020304" pitchFamily="18" charset="0"/>
              <a:cs typeface="Times New Roman" panose="02020603050405020304" pitchFamily="18" charset="0"/>
            </a:endParaRPr>
          </a:p>
          <a:p>
            <a:pPr marL="571500" indent="-571500" algn="l">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hlinkClick r:id="rId5"/>
              </a:rPr>
              <a:t>Grievance@bastyr.edu</a:t>
            </a:r>
            <a:endParaRPr lang="en-US" sz="3600" dirty="0">
              <a:latin typeface="Times New Roman" panose="02020603050405020304" pitchFamily="18" charset="0"/>
              <a:cs typeface="Times New Roman" panose="02020603050405020304" pitchFamily="18" charset="0"/>
            </a:endParaRPr>
          </a:p>
          <a:p>
            <a:pPr marL="571500" indent="-571500" algn="l">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Office 272, Kenmore</a:t>
            </a:r>
          </a:p>
          <a:p>
            <a:pPr algn="l"/>
            <a:endParaRPr lang="en-US" sz="3600" dirty="0">
              <a:latin typeface="Times New Roman" panose="02020603050405020304" pitchFamily="18" charset="0"/>
              <a:cs typeface="Times New Roman" panose="02020603050405020304" pitchFamily="18" charset="0"/>
            </a:endParaRP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3858104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a:bodyPr>
          <a:lstStyle/>
          <a:p>
            <a:r>
              <a:rPr lang="en-US" sz="5400" dirty="0">
                <a:latin typeface="Times New Roman" panose="02020603050405020304" pitchFamily="18" charset="0"/>
                <a:cs typeface="Times New Roman" panose="02020603050405020304" pitchFamily="18" charset="0"/>
              </a:rPr>
              <a:t>What to report</a:t>
            </a:r>
          </a:p>
          <a:p>
            <a:pPr marL="571500" indent="-571500" algn="l">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Clear or suspected violations of the Civil Rights policies</a:t>
            </a:r>
          </a:p>
          <a:p>
            <a:pPr marL="571500" indent="-571500" algn="l">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Direct information or overheard</a:t>
            </a:r>
          </a:p>
          <a:p>
            <a:pPr marL="571500" indent="-571500" algn="l">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Behavior that leads you to suspect a violation</a:t>
            </a: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3873301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a:bodyPr>
          <a:lstStyle/>
          <a:p>
            <a:r>
              <a:rPr lang="en-US" sz="4800" dirty="0">
                <a:latin typeface="Times New Roman" panose="02020603050405020304" pitchFamily="18" charset="0"/>
                <a:cs typeface="Times New Roman" panose="02020603050405020304" pitchFamily="18" charset="0"/>
              </a:rPr>
              <a:t>Pregnant and New Parent Students</a:t>
            </a:r>
          </a:p>
          <a:p>
            <a:pPr algn="l"/>
            <a:endParaRPr lang="en-US" sz="1100" dirty="0">
              <a:latin typeface="Times New Roman" panose="02020603050405020304" pitchFamily="18" charset="0"/>
              <a:cs typeface="Times New Roman" panose="02020603050405020304" pitchFamily="18" charset="0"/>
            </a:endParaRPr>
          </a:p>
          <a:p>
            <a:pPr algn="l"/>
            <a:r>
              <a:rPr lang="en-US" sz="3600" dirty="0">
                <a:latin typeface="Times New Roman" panose="02020603050405020304" pitchFamily="18" charset="0"/>
                <a:cs typeface="Times New Roman" panose="02020603050405020304" pitchFamily="18" charset="0"/>
              </a:rPr>
              <a:t>“A recipient (of federal funds) shall not apply any rule concerning a student’s actual or potential parental, family or marital status which treats students differently on the basis of sex.”</a:t>
            </a:r>
          </a:p>
          <a:p>
            <a:endParaRPr lang="en-US" sz="3600" dirty="0">
              <a:latin typeface="Times New Roman" panose="02020603050405020304" pitchFamily="18" charset="0"/>
              <a:cs typeface="Times New Roman" panose="02020603050405020304" pitchFamily="18" charset="0"/>
            </a:endParaRP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2668390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a:bodyPr>
          <a:lstStyle/>
          <a:p>
            <a:r>
              <a:rPr lang="en-US" sz="3600" dirty="0">
                <a:latin typeface="Times New Roman" panose="02020603050405020304" pitchFamily="18" charset="0"/>
                <a:cs typeface="Times New Roman" panose="02020603050405020304" pitchFamily="18" charset="0"/>
              </a:rPr>
              <a:t>Pregnant and New Parent Students at BU</a:t>
            </a:r>
          </a:p>
          <a:p>
            <a:pPr marL="571500" indent="-571500" algn="l">
              <a:buFont typeface="Arial" panose="020B0604020202020204" pitchFamily="34" charset="0"/>
              <a:buChar char="•"/>
            </a:pPr>
            <a:endParaRPr lang="en-US" sz="1100" dirty="0">
              <a:latin typeface="Times New Roman" panose="02020603050405020304" pitchFamily="18" charset="0"/>
              <a:cs typeface="Times New Roman" panose="02020603050405020304" pitchFamily="18" charset="0"/>
            </a:endParaRPr>
          </a:p>
          <a:p>
            <a:pPr marL="571500" indent="-5715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Any special service provided to students who have temporary medical conditions must also be provided to a pregnant student.</a:t>
            </a:r>
          </a:p>
          <a:p>
            <a:pPr marL="571500" indent="-5715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We must excuse a student’s absences because of pregnancy or childbirth for as long as the student’s doctor deems the absences a medical necessity</a:t>
            </a:r>
          </a:p>
          <a:p>
            <a:endParaRPr lang="en-US" sz="3600" dirty="0">
              <a:latin typeface="Times New Roman" panose="02020603050405020304" pitchFamily="18" charset="0"/>
              <a:cs typeface="Times New Roman" panose="02020603050405020304" pitchFamily="18" charset="0"/>
            </a:endParaRP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3360633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a:bodyPr>
          <a:lstStyle/>
          <a:p>
            <a:r>
              <a:rPr lang="en-US" sz="4400" dirty="0">
                <a:latin typeface="Times New Roman" panose="02020603050405020304" pitchFamily="18" charset="0"/>
                <a:cs typeface="Times New Roman" panose="02020603050405020304" pitchFamily="18" charset="0"/>
              </a:rPr>
              <a:t>BU Pregnant &amp; New Parent Students</a:t>
            </a:r>
          </a:p>
          <a:p>
            <a:pPr marL="457200" indent="-4572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Reasonable accommodations to pregnant students as required by their health care provider</a:t>
            </a:r>
          </a:p>
          <a:p>
            <a:pPr marL="457200" indent="-4572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New Parent Modified Schedule</a:t>
            </a:r>
          </a:p>
          <a:p>
            <a:pPr marL="914400" lvl="1" indent="-45720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Weeks 1-3 No classroom engagement or expectation of study or work</a:t>
            </a:r>
          </a:p>
          <a:p>
            <a:pPr marL="914400" lvl="1" indent="-45720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Weeks 4 &amp; 5 Return to classroom and either meet or actively engage in email to set a schedule for missed work</a:t>
            </a:r>
          </a:p>
          <a:p>
            <a:pPr marL="914400" lvl="1" indent="-45720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Weeks 6-9 Attending classes and following the make-up schedule</a:t>
            </a:r>
          </a:p>
          <a:p>
            <a:pPr marL="914400" lvl="1" indent="-45720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Weeks 10-12 Complete all work and finish any incomplete classes</a:t>
            </a:r>
          </a:p>
          <a:p>
            <a:pPr marL="457200" indent="-45720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This policy covers both new parents, whether it be birth, adoption or foster care</a:t>
            </a:r>
          </a:p>
          <a:p>
            <a:pPr marL="685800" indent="-685800" algn="l">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33149906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a:bodyPr>
          <a:lstStyle/>
          <a:p>
            <a:r>
              <a:rPr lang="en-US" sz="4800" dirty="0">
                <a:latin typeface="Times New Roman" panose="02020603050405020304" pitchFamily="18" charset="0"/>
                <a:cs typeface="Times New Roman" panose="02020603050405020304" pitchFamily="18" charset="0"/>
              </a:rPr>
              <a:t>Additional Requirements of Title IX</a:t>
            </a:r>
          </a:p>
          <a:p>
            <a:pPr marL="571500" indent="-571500" algn="l">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Annual education of all employees</a:t>
            </a:r>
            <a:endParaRPr lang="en-US" sz="2800" dirty="0">
              <a:latin typeface="Times New Roman" panose="02020603050405020304" pitchFamily="18" charset="0"/>
              <a:cs typeface="Times New Roman" panose="02020603050405020304" pitchFamily="18" charset="0"/>
            </a:endParaRPr>
          </a:p>
          <a:p>
            <a:pPr marL="571500" indent="-571500" algn="l">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Good faith effort to educate all students</a:t>
            </a:r>
          </a:p>
          <a:p>
            <a:pPr marL="571500" indent="-571500" algn="l">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Ongoing communication about how to report</a:t>
            </a:r>
            <a:endParaRPr lang="en-US" sz="2800" dirty="0">
              <a:latin typeface="Times New Roman" panose="02020603050405020304" pitchFamily="18" charset="0"/>
              <a:cs typeface="Times New Roman" panose="02020603050405020304" pitchFamily="18" charset="0"/>
            </a:endParaRPr>
          </a:p>
          <a:p>
            <a:pPr marL="1028700" lvl="1" indent="-5715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Posters, displays, emails</a:t>
            </a:r>
          </a:p>
          <a:p>
            <a:pPr marL="571500" indent="-571500" algn="l">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Annual reporting of statistics</a:t>
            </a: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30684696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a:bodyPr>
          <a:lstStyle/>
          <a:p>
            <a:r>
              <a:rPr lang="en-US" sz="3600" dirty="0">
                <a:latin typeface="Times New Roman" panose="02020603050405020304" pitchFamily="18" charset="0"/>
                <a:cs typeface="Times New Roman" panose="02020603050405020304" pitchFamily="18" charset="0"/>
              </a:rPr>
              <a:t>Scenario #1</a:t>
            </a:r>
          </a:p>
          <a:p>
            <a:pPr algn="l"/>
            <a:r>
              <a:rPr lang="en-US" dirty="0">
                <a:latin typeface="Times New Roman" panose="02020603050405020304" pitchFamily="18" charset="0"/>
                <a:cs typeface="Times New Roman" panose="02020603050405020304" pitchFamily="18" charset="0"/>
              </a:rPr>
              <a:t>A student asks to be assigned a new lab partner.  Upon further discussion, you learn that the lab partner has been emailing the student, seeming to follow the student, and has left gifts on the student’s car.  The student has not said anything to the lab partner.</a:t>
            </a:r>
          </a:p>
          <a:p>
            <a:pPr algn="l"/>
            <a:endParaRPr lang="en-US" dirty="0">
              <a:latin typeface="Times New Roman" panose="02020603050405020304" pitchFamily="18" charset="0"/>
              <a:cs typeface="Times New Roman" panose="02020603050405020304" pitchFamily="18" charset="0"/>
            </a:endParaRPr>
          </a:p>
          <a:p>
            <a:pPr marL="457200" indent="-457200" algn="l">
              <a:buFont typeface="+mj-lt"/>
              <a:buAutoNum type="arabicPeriod"/>
            </a:pPr>
            <a:r>
              <a:rPr lang="en-US" dirty="0">
                <a:latin typeface="Times New Roman" panose="02020603050405020304" pitchFamily="18" charset="0"/>
                <a:cs typeface="Times New Roman" panose="02020603050405020304" pitchFamily="18" charset="0"/>
              </a:rPr>
              <a:t>Is this a situation you should report under Title IX?</a:t>
            </a:r>
          </a:p>
          <a:p>
            <a:pPr marL="457200" indent="-457200" algn="l">
              <a:buFont typeface="+mj-lt"/>
              <a:buAutoNum type="arabicPeriod"/>
            </a:pPr>
            <a:r>
              <a:rPr lang="en-US" dirty="0">
                <a:latin typeface="Times New Roman" panose="02020603050405020304" pitchFamily="18" charset="0"/>
                <a:cs typeface="Times New Roman" panose="02020603050405020304" pitchFamily="18" charset="0"/>
              </a:rPr>
              <a:t>What is your advice to the student?</a:t>
            </a:r>
          </a:p>
          <a:p>
            <a:pPr marL="457200" indent="-457200" algn="l">
              <a:buFont typeface="+mj-lt"/>
              <a:buAutoNum type="arabicPeriod"/>
            </a:pPr>
            <a:r>
              <a:rPr lang="en-US" dirty="0">
                <a:latin typeface="Times New Roman" panose="02020603050405020304" pitchFamily="18" charset="0"/>
                <a:cs typeface="Times New Roman" panose="02020603050405020304" pitchFamily="18" charset="0"/>
              </a:rPr>
              <a:t>What action can/should you take immediately?</a:t>
            </a:r>
          </a:p>
          <a:p>
            <a:pPr marL="457200" indent="-457200" algn="l">
              <a:buFont typeface="+mj-lt"/>
              <a:buAutoNum type="arabicPeriod"/>
            </a:pPr>
            <a:r>
              <a:rPr lang="en-US" dirty="0">
                <a:latin typeface="Times New Roman" panose="02020603050405020304" pitchFamily="18" charset="0"/>
                <a:cs typeface="Times New Roman" panose="02020603050405020304" pitchFamily="18" charset="0"/>
              </a:rPr>
              <a:t>Does it matter that the student has not yet spoken to the partner?</a:t>
            </a: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28214971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lnSpcReduction="10000"/>
          </a:bodyPr>
          <a:lstStyle/>
          <a:p>
            <a:r>
              <a:rPr lang="en-US" sz="3600" dirty="0">
                <a:latin typeface="Times New Roman" panose="02020603050405020304" pitchFamily="18" charset="0"/>
                <a:cs typeface="Times New Roman" panose="02020603050405020304" pitchFamily="18" charset="0"/>
              </a:rPr>
              <a:t>Scenario #2</a:t>
            </a:r>
          </a:p>
          <a:p>
            <a:pPr algn="l"/>
            <a:r>
              <a:rPr lang="en-US" dirty="0">
                <a:latin typeface="Times New Roman" panose="02020603050405020304" pitchFamily="18" charset="0"/>
                <a:cs typeface="Times New Roman" panose="02020603050405020304" pitchFamily="18" charset="0"/>
              </a:rPr>
              <a:t>One of your students is clearly struggling and as you learn more, it seems the student may be in an unsafe home environment.  The partner of the student is not a Bastyr student.</a:t>
            </a:r>
          </a:p>
          <a:p>
            <a:pPr algn="l"/>
            <a:endParaRPr lang="en-US" dirty="0">
              <a:latin typeface="Times New Roman" panose="02020603050405020304" pitchFamily="18" charset="0"/>
              <a:cs typeface="Times New Roman" panose="02020603050405020304" pitchFamily="18" charset="0"/>
            </a:endParaRPr>
          </a:p>
          <a:p>
            <a:pPr marL="457200" indent="-457200" algn="l">
              <a:buFont typeface="+mj-lt"/>
              <a:buAutoNum type="arabicPeriod"/>
            </a:pPr>
            <a:r>
              <a:rPr lang="en-US" dirty="0">
                <a:latin typeface="Times New Roman" panose="02020603050405020304" pitchFamily="18" charset="0"/>
                <a:cs typeface="Times New Roman" panose="02020603050405020304" pitchFamily="18" charset="0"/>
              </a:rPr>
              <a:t>What are the various issues in play here?</a:t>
            </a:r>
          </a:p>
          <a:p>
            <a:pPr marL="457200" indent="-457200" algn="l">
              <a:buFont typeface="+mj-lt"/>
              <a:buAutoNum type="arabicPeriod"/>
            </a:pPr>
            <a:r>
              <a:rPr lang="en-US" dirty="0">
                <a:latin typeface="Times New Roman" panose="02020603050405020304" pitchFamily="18" charset="0"/>
                <a:cs typeface="Times New Roman" panose="02020603050405020304" pitchFamily="18" charset="0"/>
              </a:rPr>
              <a:t>Does this issue require reporting?</a:t>
            </a:r>
          </a:p>
          <a:p>
            <a:pPr marL="457200" indent="-457200" algn="l">
              <a:buFont typeface="+mj-lt"/>
              <a:buAutoNum type="arabicPeriod"/>
            </a:pPr>
            <a:r>
              <a:rPr lang="en-US" dirty="0">
                <a:latin typeface="Times New Roman" panose="02020603050405020304" pitchFamily="18" charset="0"/>
                <a:cs typeface="Times New Roman" panose="02020603050405020304" pitchFamily="18" charset="0"/>
              </a:rPr>
              <a:t>Should you talk to the student first?</a:t>
            </a:r>
          </a:p>
          <a:p>
            <a:pPr marL="457200" indent="-457200" algn="l">
              <a:buFont typeface="+mj-lt"/>
              <a:buAutoNum type="arabicPeriod"/>
            </a:pPr>
            <a:r>
              <a:rPr lang="en-US" dirty="0">
                <a:latin typeface="Times New Roman" panose="02020603050405020304" pitchFamily="18" charset="0"/>
                <a:cs typeface="Times New Roman" panose="02020603050405020304" pitchFamily="18" charset="0"/>
              </a:rPr>
              <a:t>What action can/should you take immediately?</a:t>
            </a:r>
          </a:p>
          <a:p>
            <a:pPr marL="457200" indent="-457200" algn="l">
              <a:buFont typeface="+mj-lt"/>
              <a:buAutoNum type="arabicPeriod"/>
            </a:pPr>
            <a:r>
              <a:rPr lang="en-US" dirty="0">
                <a:latin typeface="Times New Roman" panose="02020603050405020304" pitchFamily="18" charset="0"/>
                <a:cs typeface="Times New Roman" panose="02020603050405020304" pitchFamily="18" charset="0"/>
              </a:rPr>
              <a:t>Does it make any difference whether this is a student in one of your classes?</a:t>
            </a:r>
          </a:p>
          <a:p>
            <a:pPr algn="l"/>
            <a:endParaRPr lang="en-US" dirty="0">
              <a:latin typeface="Times New Roman" panose="02020603050405020304" pitchFamily="18" charset="0"/>
              <a:cs typeface="Times New Roman" panose="02020603050405020304" pitchFamily="18" charset="0"/>
            </a:endParaRPr>
          </a:p>
          <a:p>
            <a:pPr algn="l"/>
            <a:endParaRPr lang="en-US" sz="3600" dirty="0">
              <a:latin typeface="Times New Roman" panose="02020603050405020304" pitchFamily="18" charset="0"/>
              <a:cs typeface="Times New Roman" panose="02020603050405020304" pitchFamily="18" charset="0"/>
            </a:endParaRP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954969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a:extLst>
            <a:ext uri="{FF2B5EF4-FFF2-40B4-BE49-F238E27FC236}">
              <a16:creationId xmlns:a16="http://schemas.microsoft.com/office/drawing/2014/main" id="{16CDED4A-B681-06F3-C726-6547852182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BB0C1F-D052-499A-E243-B71B6A89B126}"/>
              </a:ext>
            </a:extLst>
          </p:cNvPr>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a:extLst>
              <a:ext uri="{FF2B5EF4-FFF2-40B4-BE49-F238E27FC236}">
                <a16:creationId xmlns:a16="http://schemas.microsoft.com/office/drawing/2014/main" id="{53BA0557-C3AB-D022-2340-EDBA56C39217}"/>
              </a:ext>
            </a:extLst>
          </p:cNvPr>
          <p:cNvSpPr>
            <a:spLocks noGrp="1"/>
          </p:cNvSpPr>
          <p:nvPr>
            <p:ph type="subTitle" idx="1"/>
          </p:nvPr>
        </p:nvSpPr>
        <p:spPr>
          <a:xfrm>
            <a:off x="1310585" y="963038"/>
            <a:ext cx="9144000" cy="4642632"/>
          </a:xfrm>
        </p:spPr>
        <p:txBody>
          <a:bodyPr>
            <a:normAutofit/>
          </a:bodyPr>
          <a:lstStyle/>
          <a:p>
            <a:pPr algn="l"/>
            <a:endParaRPr lang="en-US" dirty="0">
              <a:latin typeface="Times New Roman" panose="02020603050405020304" pitchFamily="18" charset="0"/>
              <a:cs typeface="Times New Roman" panose="02020603050405020304" pitchFamily="18" charset="0"/>
            </a:endParaRPr>
          </a:p>
          <a:p>
            <a:pPr algn="l"/>
            <a:endParaRPr lang="en-US" sz="3600" dirty="0">
              <a:latin typeface="Times New Roman" panose="02020603050405020304" pitchFamily="18" charset="0"/>
              <a:cs typeface="Times New Roman" panose="02020603050405020304" pitchFamily="18" charset="0"/>
            </a:endParaRPr>
          </a:p>
        </p:txBody>
      </p:sp>
      <p:sp>
        <p:nvSpPr>
          <p:cNvPr id="7" name="Footer Placeholder 7">
            <a:extLst>
              <a:ext uri="{FF2B5EF4-FFF2-40B4-BE49-F238E27FC236}">
                <a16:creationId xmlns:a16="http://schemas.microsoft.com/office/drawing/2014/main" id="{B2B060AA-138A-782E-DC81-2DFF72B956E7}"/>
              </a:ext>
            </a:extLst>
          </p:cNvPr>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pic>
        <p:nvPicPr>
          <p:cNvPr id="8" name="Picture 7" descr="cid:E25D6862-4DF1-452B-8BBB-257FFABAF2D9">
            <a:extLst>
              <a:ext uri="{FF2B5EF4-FFF2-40B4-BE49-F238E27FC236}">
                <a16:creationId xmlns:a16="http://schemas.microsoft.com/office/drawing/2014/main" id="{E24DFDD4-B54B-9B57-83D6-27E4168A4A3D}"/>
              </a:ext>
            </a:extLst>
          </p:cNvPr>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2602523" y="963038"/>
            <a:ext cx="6551526" cy="4642632"/>
          </a:xfrm>
          <a:prstGeom prst="rect">
            <a:avLst/>
          </a:prstGeom>
          <a:noFill/>
          <a:ln>
            <a:noFill/>
          </a:ln>
        </p:spPr>
      </p:pic>
    </p:spTree>
    <p:extLst>
      <p:ext uri="{BB962C8B-B14F-4D97-AF65-F5344CB8AC3E}">
        <p14:creationId xmlns:p14="http://schemas.microsoft.com/office/powerpoint/2010/main" val="3954923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a:bodyPr>
          <a:lstStyle/>
          <a:p>
            <a:r>
              <a:rPr lang="en-US" sz="7200" dirty="0">
                <a:latin typeface="Times New Roman" panose="02020603050405020304" pitchFamily="18" charset="0"/>
                <a:cs typeface="Times New Roman" panose="02020603050405020304" pitchFamily="18" charset="0"/>
              </a:rPr>
              <a:t>Agenda</a:t>
            </a:r>
          </a:p>
          <a:p>
            <a:pPr marL="857250" indent="-857250" algn="l">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Title IX Overview</a:t>
            </a:r>
          </a:p>
          <a:p>
            <a:pPr marL="857250" indent="-857250" algn="l">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BU Civil Rights Policies</a:t>
            </a:r>
          </a:p>
          <a:p>
            <a:pPr marL="857250" indent="-857250" algn="l">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Confidentiality &amp; Reporting Requirements</a:t>
            </a:r>
          </a:p>
          <a:p>
            <a:pPr marL="857250" indent="-857250" algn="l">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Student/Parent Issues</a:t>
            </a:r>
          </a:p>
          <a:p>
            <a:pPr marL="857250" indent="-857250" algn="l">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Scenarios</a:t>
            </a: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4047043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a:bodyPr>
          <a:lstStyle/>
          <a:p>
            <a:r>
              <a:rPr lang="en-US" sz="4800" dirty="0">
                <a:latin typeface="Times New Roman" panose="02020603050405020304" pitchFamily="18" charset="0"/>
                <a:cs typeface="Times New Roman" panose="02020603050405020304" pitchFamily="18" charset="0"/>
              </a:rPr>
              <a:t>Education Amendments of 1972</a:t>
            </a:r>
          </a:p>
          <a:p>
            <a:endParaRPr lang="en-US" sz="1400" dirty="0">
              <a:latin typeface="Times New Roman" panose="02020603050405020304" pitchFamily="18" charset="0"/>
              <a:cs typeface="Times New Roman" panose="02020603050405020304" pitchFamily="18" charset="0"/>
            </a:endParaRPr>
          </a:p>
          <a:p>
            <a:r>
              <a:rPr lang="en-US" sz="3600" dirty="0">
                <a:latin typeface="Times New Roman" panose="02020603050405020304" pitchFamily="18" charset="0"/>
                <a:cs typeface="Times New Roman" panose="02020603050405020304" pitchFamily="18" charset="0"/>
              </a:rPr>
              <a:t>Title IX - No person in the United States shall, on the basis of sex, be excluded from participation in, be denied the benefits of, or be subjected to discrimination under any education program or activity receiving Federal financial assistance.</a:t>
            </a: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3212063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lnSpcReduction="10000"/>
          </a:bodyPr>
          <a:lstStyle/>
          <a:p>
            <a:r>
              <a:rPr lang="en-US" sz="4800" dirty="0">
                <a:latin typeface="Times New Roman" panose="02020603050405020304" pitchFamily="18" charset="0"/>
                <a:cs typeface="Times New Roman" panose="02020603050405020304" pitchFamily="18" charset="0"/>
              </a:rPr>
              <a:t>Title IX Overview</a:t>
            </a:r>
          </a:p>
          <a:p>
            <a:endParaRPr lang="en-US" sz="1400" dirty="0">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Civil Rights legislation that specifically addresses gender in education</a:t>
            </a:r>
          </a:p>
          <a:p>
            <a:pPr marL="285750" indent="-28575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Enforced by the Department of Education Office for Civil Rights (OCR)</a:t>
            </a:r>
          </a:p>
          <a:p>
            <a:pPr marL="285750" indent="-28575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April 4, 2011 “Dear Colleague” letter requiring that the legislation be enforced not only regarding athletics, but also regarding many other issues that could be an impediment to education.</a:t>
            </a:r>
          </a:p>
          <a:p>
            <a:pPr marL="285750" indent="-28575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Additional “Dear Colleague” letters in 2013 regarding pregnant and parenting students and retaliation.</a:t>
            </a:r>
          </a:p>
          <a:p>
            <a:pPr marL="285750" indent="-28575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Current framework follows 2020 regulations.</a:t>
            </a: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348411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a:extLst>
            <a:ext uri="{FF2B5EF4-FFF2-40B4-BE49-F238E27FC236}">
              <a16:creationId xmlns:a16="http://schemas.microsoft.com/office/drawing/2014/main" id="{D6F62637-D9AC-77FC-9143-9B34AC4816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CA3A9E-545B-7575-ACBC-1A0F85DDCCE2}"/>
              </a:ext>
            </a:extLst>
          </p:cNvPr>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a:extLst>
              <a:ext uri="{FF2B5EF4-FFF2-40B4-BE49-F238E27FC236}">
                <a16:creationId xmlns:a16="http://schemas.microsoft.com/office/drawing/2014/main" id="{F7ADEEA3-1DFB-10BC-6BBE-F77DD3BC2525}"/>
              </a:ext>
            </a:extLst>
          </p:cNvPr>
          <p:cNvSpPr>
            <a:spLocks noGrp="1"/>
          </p:cNvSpPr>
          <p:nvPr>
            <p:ph type="subTitle" idx="1"/>
          </p:nvPr>
        </p:nvSpPr>
        <p:spPr>
          <a:xfrm>
            <a:off x="1310585" y="963038"/>
            <a:ext cx="9144000" cy="4642632"/>
          </a:xfrm>
        </p:spPr>
        <p:txBody>
          <a:bodyPr>
            <a:normAutofit fontScale="85000" lnSpcReduction="20000"/>
          </a:bodyPr>
          <a:lstStyle/>
          <a:p>
            <a:pPr algn="l"/>
            <a:r>
              <a:rPr lang="en-US" sz="6200" dirty="0">
                <a:latin typeface="Times New Roman" panose="02020603050405020304" pitchFamily="18" charset="0"/>
                <a:cs typeface="Times New Roman" panose="02020603050405020304" pitchFamily="18" charset="0"/>
              </a:rPr>
              <a:t>2020 Regulations include:</a:t>
            </a:r>
          </a:p>
          <a:p>
            <a:pPr marL="571500" indent="-571500" algn="l">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Required formal complaint process – BU uses our Equity Resolution Process (ERP)</a:t>
            </a:r>
          </a:p>
          <a:p>
            <a:pPr marL="571500" lvl="0" indent="-571500" algn="l">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Hearing Process – Team members will serve on hearing and appeals boards</a:t>
            </a:r>
          </a:p>
          <a:p>
            <a:pPr marL="571500" lvl="0" indent="-571500" algn="l">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Due process for all involved</a:t>
            </a:r>
          </a:p>
          <a:p>
            <a:pPr marL="571500" lvl="0" indent="-571500" algn="l">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Title IX coordinator and deputy coordinator are not part of the decision process of the boards</a:t>
            </a:r>
          </a:p>
          <a:p>
            <a:pPr marL="571500" lvl="0" indent="-571500" algn="l">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Rules of evidence equally applied to all parties</a:t>
            </a:r>
          </a:p>
        </p:txBody>
      </p:sp>
      <p:sp>
        <p:nvSpPr>
          <p:cNvPr id="7" name="Footer Placeholder 7">
            <a:extLst>
              <a:ext uri="{FF2B5EF4-FFF2-40B4-BE49-F238E27FC236}">
                <a16:creationId xmlns:a16="http://schemas.microsoft.com/office/drawing/2014/main" id="{76AADF35-52BA-0298-2962-98924ED6FB9B}"/>
              </a:ext>
            </a:extLst>
          </p:cNvPr>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3944343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a:bodyPr>
          <a:lstStyle/>
          <a:p>
            <a:r>
              <a:rPr lang="en-US" sz="4800" dirty="0">
                <a:latin typeface="Times New Roman" panose="02020603050405020304" pitchFamily="18" charset="0"/>
                <a:cs typeface="Times New Roman" panose="02020603050405020304" pitchFamily="18" charset="0"/>
              </a:rPr>
              <a:t>To be in compliance with Title IX:</a:t>
            </a:r>
            <a:endParaRPr lang="en-US" sz="1400" dirty="0">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endParaRPr lang="en-US" sz="800" dirty="0">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BU must take immediate and appropriate steps to investigate </a:t>
            </a:r>
          </a:p>
          <a:p>
            <a:pPr marL="742950" lvl="1" indent="-285750" algn="l">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The Equity Resolution Process has been adopted to guide the investigation and follow-up hearing or resolution</a:t>
            </a:r>
          </a:p>
          <a:p>
            <a:pPr marL="285750" indent="-28575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BU must take prompt and effective action to </a:t>
            </a:r>
          </a:p>
          <a:p>
            <a:pPr marL="742950" lvl="1" indent="-285750" algn="l">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Stop the … harassment, intimidation, stalking, etc.</a:t>
            </a:r>
          </a:p>
          <a:p>
            <a:pPr marL="742950" lvl="1" indent="-285750" algn="l">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Remedy the effects</a:t>
            </a:r>
          </a:p>
          <a:p>
            <a:pPr marL="742950" lvl="1" indent="-285750" algn="l">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Prevent the recurrence</a:t>
            </a: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1477809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lnSpcReduction="10000"/>
          </a:bodyPr>
          <a:lstStyle/>
          <a:p>
            <a:pPr algn="l"/>
            <a:r>
              <a:rPr lang="en-US" sz="4800" dirty="0">
                <a:latin typeface="Times New Roman" panose="02020603050405020304" pitchFamily="18" charset="0"/>
                <a:cs typeface="Times New Roman" panose="02020603050405020304" pitchFamily="18" charset="0"/>
              </a:rPr>
              <a:t>BU Civil Rights policies include:</a:t>
            </a:r>
          </a:p>
          <a:p>
            <a:pPr marL="571500" indent="-5715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Nondiscrimination Policy</a:t>
            </a:r>
          </a:p>
          <a:p>
            <a:pPr marL="571500" lvl="0" indent="-5715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Accommodation of Disabilities</a:t>
            </a:r>
          </a:p>
          <a:p>
            <a:pPr marL="571500" lvl="0" indent="-5715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Pregnant and New Parent Policy</a:t>
            </a:r>
          </a:p>
          <a:p>
            <a:pPr marL="571500" lvl="0" indent="-5715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Harassment and Sexual Misconduct</a:t>
            </a:r>
          </a:p>
          <a:p>
            <a:pPr marL="571500" lvl="0" indent="-5715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Threatening, Intimidation, Bullying Partner Violence, Stalking</a:t>
            </a:r>
          </a:p>
          <a:p>
            <a:pPr marL="571500" lvl="0" indent="-5715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Retaliation</a:t>
            </a:r>
          </a:p>
          <a:p>
            <a:pPr marL="571500" indent="-5715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Consensual Relationship Policy</a:t>
            </a: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4084796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a:bodyPr>
          <a:lstStyle/>
          <a:p>
            <a:r>
              <a:rPr lang="en-US" sz="5400" dirty="0">
                <a:latin typeface="Times New Roman" panose="02020603050405020304" pitchFamily="18" charset="0"/>
                <a:cs typeface="Times New Roman" panose="02020603050405020304" pitchFamily="18" charset="0"/>
              </a:rPr>
              <a:t>Confidential Resources</a:t>
            </a:r>
          </a:p>
          <a:p>
            <a:endParaRPr lang="en-US" dirty="0">
              <a:latin typeface="Times New Roman" panose="02020603050405020304" pitchFamily="18" charset="0"/>
              <a:cs typeface="Times New Roman" panose="02020603050405020304" pitchFamily="18" charset="0"/>
            </a:endParaRPr>
          </a:p>
          <a:p>
            <a:pPr marL="685800" indent="-685800" algn="l">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Licensed Counselors hired by BU to provide counseling services</a:t>
            </a:r>
          </a:p>
          <a:p>
            <a:pPr marL="685800" indent="-685800" algn="l">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Doctors who are in a situation protected by HIPAA</a:t>
            </a: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1670720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lnSpcReduction="10000"/>
          </a:bodyPr>
          <a:lstStyle/>
          <a:p>
            <a:r>
              <a:rPr lang="en-US" sz="5400" dirty="0">
                <a:latin typeface="Times New Roman" panose="02020603050405020304" pitchFamily="18" charset="0"/>
                <a:cs typeface="Times New Roman" panose="02020603050405020304" pitchFamily="18" charset="0"/>
              </a:rPr>
              <a:t>Reporting Requirement </a:t>
            </a:r>
          </a:p>
          <a:p>
            <a:endParaRPr lang="en-US" sz="1100" dirty="0">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Once a “Responsible Employee” has either actual or constructive notice of suspected violation of our Civil Rights Policies, you must take action.</a:t>
            </a:r>
          </a:p>
          <a:p>
            <a:pPr marL="285750" indent="-28575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BU defines a “Responsible Employee” as members of the following groups:</a:t>
            </a:r>
          </a:p>
          <a:p>
            <a:pPr marL="742950" lvl="1" indent="-28575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All Core Faculty</a:t>
            </a:r>
          </a:p>
          <a:p>
            <a:pPr marL="742950" lvl="1" indent="-28575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All management level and above employees</a:t>
            </a:r>
          </a:p>
          <a:p>
            <a:pPr marL="742950" lvl="1" indent="-28575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All Student Services employees</a:t>
            </a:r>
          </a:p>
          <a:p>
            <a:pPr marL="742950" lvl="1" indent="-28575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All Security employees</a:t>
            </a:r>
          </a:p>
          <a:p>
            <a:pPr marL="742950" lvl="1" indent="-28575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All student staff at the Student Village</a:t>
            </a: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722779458"/>
      </p:ext>
    </p:extLst>
  </p:cSld>
  <p:clrMapOvr>
    <a:masterClrMapping/>
  </p:clrMapOvr>
</p:sld>
</file>

<file path=ppt/theme/theme1.xml><?xml version="1.0" encoding="utf-8"?>
<a:theme xmlns:a="http://schemas.openxmlformats.org/drawingml/2006/main" name="Bastyr Powerpoint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4FFCAB2-0328-4224-BAA9-03BCAE36D627}" vid="{84FA1A9A-01CB-4599-A0FB-49FA43331459}"/>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4FFCAB2-0328-4224-BAA9-03BCAE36D627}" vid="{B8A7ED7B-9A12-47C9-A870-B1C10E4F699E}"/>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Bastyr Powerpoint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4FFCAB2-0328-4224-BAA9-03BCAE36D627}" vid="{84FA1A9A-01CB-4599-A0FB-49FA43331459}"/>
    </a:ext>
  </a:extLst>
</a:theme>
</file>

<file path=ppt/theme/theme5.xml><?xml version="1.0" encoding="utf-8"?>
<a:theme xmlns:a="http://schemas.openxmlformats.org/drawingml/2006/main" name="2_Bastyr Powerpoint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4FFCAB2-0328-4224-BAA9-03BCAE36D627}" vid="{84FA1A9A-01CB-4599-A0FB-49FA43331459}"/>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10659</TotalTime>
  <Words>885</Words>
  <Application>Microsoft Office PowerPoint</Application>
  <PresentationFormat>Widescreen</PresentationFormat>
  <Paragraphs>138</Paragraphs>
  <Slides>18</Slides>
  <Notes>18</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18</vt:i4>
      </vt:variant>
    </vt:vector>
  </HeadingPairs>
  <TitlesOfParts>
    <vt:vector size="27" baseType="lpstr">
      <vt:lpstr>Arial</vt:lpstr>
      <vt:lpstr>Calibri</vt:lpstr>
      <vt:lpstr>ITC Stone Sans OS</vt:lpstr>
      <vt:lpstr>Times New Roman</vt:lpstr>
      <vt:lpstr>Bastyr Powerpoint Template</vt:lpstr>
      <vt:lpstr>Custom Design</vt:lpstr>
      <vt:lpstr>1_Custom Design</vt:lpstr>
      <vt:lpstr>1_Bastyr Powerpoint Template</vt:lpstr>
      <vt:lpstr>2_Bastyr Powerpoint Template</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vector>
  </TitlesOfParts>
  <Company>Bastyr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Plan Update</dc:title>
  <dc:creator>Mac Powell</dc:creator>
  <cp:lastModifiedBy>Susan Weider</cp:lastModifiedBy>
  <cp:revision>249</cp:revision>
  <cp:lastPrinted>2016-09-01T21:42:02Z</cp:lastPrinted>
  <dcterms:created xsi:type="dcterms:W3CDTF">2015-08-26T19:15:20Z</dcterms:created>
  <dcterms:modified xsi:type="dcterms:W3CDTF">2026-08-14T17:15:22Z</dcterms:modified>
</cp:coreProperties>
</file>