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 id="2147483676" r:id="rId2"/>
    <p:sldMasterId id="2147483677" r:id="rId3"/>
    <p:sldMasterId id="2147483694" r:id="rId4"/>
    <p:sldMasterId id="2147483698" r:id="rId5"/>
  </p:sldMasterIdLst>
  <p:notesMasterIdLst>
    <p:notesMasterId r:id="rId18"/>
  </p:notesMasterIdLst>
  <p:handoutMasterIdLst>
    <p:handoutMasterId r:id="rId19"/>
  </p:handoutMasterIdLst>
  <p:sldIdLst>
    <p:sldId id="465" r:id="rId6"/>
    <p:sldId id="477" r:id="rId7"/>
    <p:sldId id="476" r:id="rId8"/>
    <p:sldId id="478" r:id="rId9"/>
    <p:sldId id="480" r:id="rId10"/>
    <p:sldId id="466" r:id="rId11"/>
    <p:sldId id="484" r:id="rId12"/>
    <p:sldId id="257" r:id="rId13"/>
    <p:sldId id="468" r:id="rId14"/>
    <p:sldId id="469" r:id="rId15"/>
    <p:sldId id="470" r:id="rId16"/>
    <p:sldId id="474"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i Chang" initials="KC" lastIdx="1" clrIdx="0">
    <p:extLst>
      <p:ext uri="{19B8F6BF-5375-455C-9EA6-DF929625EA0E}">
        <p15:presenceInfo xmlns:p15="http://schemas.microsoft.com/office/powerpoint/2012/main" userId="S-1-5-21-361591302-153053782-1846952604-338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06" autoAdjust="0"/>
    <p:restoredTop sz="89512" autoAdjust="0"/>
  </p:normalViewPr>
  <p:slideViewPr>
    <p:cSldViewPr snapToGrid="0">
      <p:cViewPr varScale="1">
        <p:scale>
          <a:sx n="75" d="100"/>
          <a:sy n="75" d="100"/>
        </p:scale>
        <p:origin x="354"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7188"/>
    </p:cViewPr>
  </p:sorterViewPr>
  <p:notesViewPr>
    <p:cSldViewPr snapToGrid="0">
      <p:cViewPr varScale="1">
        <p:scale>
          <a:sx n="79" d="100"/>
          <a:sy n="79" d="100"/>
        </p:scale>
        <p:origin x="294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dirty="0"/>
              <a:t>Title IX Faculty Presentation</a:t>
            </a: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F5D63B4-E366-4E49-8E4D-FFFF6D06141C}" type="datetimeFigureOut">
              <a:rPr lang="en-US" smtClean="0"/>
              <a:pPr/>
              <a:t>8/14/2026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251BE1E-245D-4239-838D-FA3DF00D2951}" type="slidenum">
              <a:rPr lang="en-US" smtClean="0"/>
              <a:pPr/>
              <a:t>‹#›</a:t>
            </a:fld>
            <a:endParaRPr lang="en-US"/>
          </a:p>
        </p:txBody>
      </p:sp>
    </p:spTree>
    <p:extLst>
      <p:ext uri="{BB962C8B-B14F-4D97-AF65-F5344CB8AC3E}">
        <p14:creationId xmlns:p14="http://schemas.microsoft.com/office/powerpoint/2010/main" val="2025713599"/>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F97D368-5C4D-474B-88BE-DD50C65987D2}" type="datetimeFigureOut">
              <a:rPr lang="en-US" smtClean="0"/>
              <a:pPr/>
              <a:t>8/14/2026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AEC45DE-309A-4BA2-A74A-FC2E6C69D6C0}" type="slidenum">
              <a:rPr lang="en-US" smtClean="0"/>
              <a:pPr/>
              <a:t>‹#›</a:t>
            </a:fld>
            <a:endParaRPr lang="en-US"/>
          </a:p>
        </p:txBody>
      </p:sp>
    </p:spTree>
    <p:extLst>
      <p:ext uri="{BB962C8B-B14F-4D97-AF65-F5344CB8AC3E}">
        <p14:creationId xmlns:p14="http://schemas.microsoft.com/office/powerpoint/2010/main" val="4149305582"/>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006896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180454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781381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518995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3434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791586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640121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3661801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1647791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9B9E8-C4BC-C2A9-4A66-2D57843974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BF7D9-2E84-F621-5A18-C0A71F258D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6F977F-7C17-093E-201D-8F9A14BCA178}"/>
              </a:ext>
            </a:extLst>
          </p:cNvPr>
          <p:cNvSpPr>
            <a:spLocks noGrp="1"/>
          </p:cNvSpPr>
          <p:nvPr>
            <p:ph type="body" idx="1"/>
          </p:nvPr>
        </p:nvSpPr>
        <p:spPr/>
        <p:txBody>
          <a:bodyPr/>
          <a:lstStyle/>
          <a:p>
            <a:endParaRPr lang="en-US"/>
          </a:p>
        </p:txBody>
      </p:sp>
      <p:sp>
        <p:nvSpPr>
          <p:cNvPr id="5" name="Header Placeholder 4">
            <a:extLst>
              <a:ext uri="{FF2B5EF4-FFF2-40B4-BE49-F238E27FC236}">
                <a16:creationId xmlns:a16="http://schemas.microsoft.com/office/drawing/2014/main" id="{26A1B10D-CC7A-8C48-8D94-E74B10992D23}"/>
              </a:ext>
            </a:extLst>
          </p:cNvPr>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3591060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57543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solidFill>
                <a:prstClr val="black"/>
              </a:solidFill>
            </a:endParaRPr>
          </a:p>
        </p:txBody>
      </p:sp>
    </p:spTree>
    <p:extLst>
      <p:ext uri="{BB962C8B-B14F-4D97-AF65-F5344CB8AC3E}">
        <p14:creationId xmlns:p14="http://schemas.microsoft.com/office/powerpoint/2010/main" val="3553713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t>Text</a:t>
            </a:r>
          </a:p>
        </p:txBody>
      </p:sp>
    </p:spTree>
    <p:extLst>
      <p:ext uri="{BB962C8B-B14F-4D97-AF65-F5344CB8AC3E}">
        <p14:creationId xmlns:p14="http://schemas.microsoft.com/office/powerpoint/2010/main" val="246293113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2"/>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08B860-C9B8-614D-97F6-42702F93B3D0}"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678364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7" y="1535113"/>
            <a:ext cx="5389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7" y="2174875"/>
            <a:ext cx="5389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08B860-C9B8-614D-97F6-42702F93B3D0}" type="datetimeFigureOut">
              <a:rPr lang="en-US" smtClean="0"/>
              <a:pPr/>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4149624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08B860-C9B8-614D-97F6-42702F93B3D0}" type="datetimeFigureOut">
              <a:rPr lang="en-US" smtClean="0"/>
              <a:pPr/>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13914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8B860-C9B8-614D-97F6-42702F93B3D0}" type="datetimeFigureOut">
              <a:rPr lang="en-US" smtClean="0"/>
              <a:pPr/>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3817421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265" y="273052"/>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2"/>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08B860-C9B8-614D-97F6-42702F93B3D0}"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57067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08B860-C9B8-614D-97F6-42702F93B3D0}"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359450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275933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77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2866261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extBox 1"/>
          <p:cNvSpPr txBox="1"/>
          <p:nvPr userDrawn="1"/>
        </p:nvSpPr>
        <p:spPr>
          <a:xfrm>
            <a:off x="571501" y="622302"/>
            <a:ext cx="11087100" cy="1015663"/>
          </a:xfrm>
          <a:prstGeom prst="rect">
            <a:avLst/>
          </a:prstGeom>
          <a:noFill/>
        </p:spPr>
        <p:txBody>
          <a:bodyPr wrap="square" rtlCol="0">
            <a:spAutoFit/>
          </a:bodyPr>
          <a:lstStyle/>
          <a:p>
            <a:pPr algn="ctr"/>
            <a:r>
              <a:rPr lang="en-US" sz="6000" dirty="0"/>
              <a:t>Text</a:t>
            </a:r>
          </a:p>
        </p:txBody>
      </p:sp>
    </p:spTree>
    <p:extLst>
      <p:ext uri="{BB962C8B-B14F-4D97-AF65-F5344CB8AC3E}">
        <p14:creationId xmlns:p14="http://schemas.microsoft.com/office/powerpoint/2010/main" val="824241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solidFill>
                  <a:prstClr val="black"/>
                </a:solidFill>
              </a:rPr>
              <a:t>Text</a:t>
            </a:r>
          </a:p>
        </p:txBody>
      </p:sp>
    </p:spTree>
    <p:extLst>
      <p:ext uri="{BB962C8B-B14F-4D97-AF65-F5344CB8AC3E}">
        <p14:creationId xmlns:p14="http://schemas.microsoft.com/office/powerpoint/2010/main" val="65943873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t>Text</a:t>
            </a:r>
          </a:p>
        </p:txBody>
      </p:sp>
    </p:spTree>
    <p:extLst>
      <p:ext uri="{BB962C8B-B14F-4D97-AF65-F5344CB8AC3E}">
        <p14:creationId xmlns:p14="http://schemas.microsoft.com/office/powerpoint/2010/main" val="533056530"/>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solidFill>
                  <a:prstClr val="black"/>
                </a:solidFill>
              </a:rPr>
              <a:t>Text</a:t>
            </a:r>
          </a:p>
        </p:txBody>
      </p:sp>
    </p:spTree>
    <p:extLst>
      <p:ext uri="{BB962C8B-B14F-4D97-AF65-F5344CB8AC3E}">
        <p14:creationId xmlns:p14="http://schemas.microsoft.com/office/powerpoint/2010/main" val="945628156"/>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7921A7-0FF1-4039-AD64-2808491FF5B9}" type="datetime1">
              <a:rPr lang="en-US" smtClean="0">
                <a:solidFill>
                  <a:prstClr val="black">
                    <a:tint val="75000"/>
                  </a:prstClr>
                </a:solidFill>
              </a:rPr>
              <a:pPr/>
              <a:t>8/14/2026</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en-US">
                <a:solidFill>
                  <a:prstClr val="black">
                    <a:tint val="75000"/>
                  </a:prstClr>
                </a:solidFill>
              </a:rPr>
              <a:t>Leading Innovation in Natural Health Education</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E3AC254-7A73-43D3-9197-95D30A6D55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8495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835288-E033-457E-A981-DAE60EC97DAC}"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BCB449-83F6-422D-9E9C-CE061A32AA6C}" type="slidenum">
              <a:rPr lang="en-US" smtClean="0"/>
              <a:t>‹#›</a:t>
            </a:fld>
            <a:endParaRPr lang="en-US"/>
          </a:p>
        </p:txBody>
      </p:sp>
    </p:spTree>
    <p:extLst>
      <p:ext uri="{BB962C8B-B14F-4D97-AF65-F5344CB8AC3E}">
        <p14:creationId xmlns:p14="http://schemas.microsoft.com/office/powerpoint/2010/main" val="26408256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extBox 1"/>
          <p:cNvSpPr txBox="1"/>
          <p:nvPr/>
        </p:nvSpPr>
        <p:spPr>
          <a:xfrm>
            <a:off x="571501" y="622302"/>
            <a:ext cx="11087100" cy="1015663"/>
          </a:xfrm>
          <a:prstGeom prst="rect">
            <a:avLst/>
          </a:prstGeom>
          <a:noFill/>
        </p:spPr>
        <p:txBody>
          <a:bodyPr wrap="square" rtlCol="0">
            <a:spAutoFit/>
          </a:bodyPr>
          <a:lstStyle/>
          <a:p>
            <a:pPr algn="ctr"/>
            <a:r>
              <a:rPr lang="en-US" sz="6000" dirty="0">
                <a:solidFill>
                  <a:prstClr val="black"/>
                </a:solidFill>
              </a:rPr>
              <a:t>Text</a:t>
            </a:r>
          </a:p>
        </p:txBody>
      </p:sp>
    </p:spTree>
    <p:extLst>
      <p:ext uri="{BB962C8B-B14F-4D97-AF65-F5344CB8AC3E}">
        <p14:creationId xmlns:p14="http://schemas.microsoft.com/office/powerpoint/2010/main" val="153053943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7921A7-0FF1-4039-AD64-2808491FF5B9}" type="datetime1">
              <a:rPr lang="en-US" smtClean="0">
                <a:solidFill>
                  <a:prstClr val="black">
                    <a:tint val="75000"/>
                  </a:prstClr>
                </a:solidFill>
              </a:rPr>
              <a:pPr/>
              <a:t>8/14/2026</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en-US">
                <a:solidFill>
                  <a:prstClr val="black">
                    <a:tint val="75000"/>
                  </a:prstClr>
                </a:solidFill>
              </a:rPr>
              <a:t>Leading Innovation in Natural Health Education</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E3AC254-7A73-43D3-9197-95D30A6D55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212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089BB7D4-81B2-4D0F-941E-57F2241FD3A4}" type="datetime1">
              <a:rPr lang="en-US" smtClean="0">
                <a:solidFill>
                  <a:prstClr val="black"/>
                </a:solidFill>
              </a:rPr>
              <a:pPr/>
              <a:t>8/14/2026</a:t>
            </a:fld>
            <a:endParaRPr lang="en-US">
              <a:solidFill>
                <a:prstClr val="black"/>
              </a:solidFill>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r>
              <a:rPr lang="en-US">
                <a:solidFill>
                  <a:prstClr val="black"/>
                </a:solidFill>
              </a:rPr>
              <a:t>Leading Innovation in Natural Health Education</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6E3AC254-7A73-43D3-9197-95D30A6D550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21723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0B075F2-99F4-41F4-9022-83E826DA0CAC}" type="datetimeFigureOut">
              <a:rPr lang="en-US" smtClean="0"/>
              <a:pPr/>
              <a:t>8/14/2026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FA1E591-9889-4394-9A9D-4D0FC2914162}" type="slidenum">
              <a:rPr lang="en-US" smtClean="0"/>
              <a:pPr/>
              <a:t>‹#›</a:t>
            </a:fld>
            <a:endParaRPr lang="en-US"/>
          </a:p>
        </p:txBody>
      </p:sp>
    </p:spTree>
    <p:extLst>
      <p:ext uri="{BB962C8B-B14F-4D97-AF65-F5344CB8AC3E}">
        <p14:creationId xmlns:p14="http://schemas.microsoft.com/office/powerpoint/2010/main" val="2928490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57921A7-0FF1-4039-AD64-2808491FF5B9}" type="datetime1">
              <a:rPr lang="en-US" smtClean="0">
                <a:solidFill>
                  <a:prstClr val="black">
                    <a:tint val="75000"/>
                  </a:prstClr>
                </a:solidFill>
              </a:rPr>
              <a:pPr/>
              <a:t>8/14/2026</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r>
              <a:rPr lang="en-US">
                <a:solidFill>
                  <a:prstClr val="black">
                    <a:tint val="75000"/>
                  </a:prstClr>
                </a:solidFill>
              </a:rPr>
              <a:t>Leading Innovation in Natural Health Education</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E3AC254-7A73-43D3-9197-95D30A6D55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6056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1980937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3050461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08B860-C9B8-614D-97F6-42702F93B3D0}"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5860F-7C7C-3041-A347-A3896019A112}" type="slidenum">
              <a:rPr lang="en-US" smtClean="0"/>
              <a:pPr/>
              <a:t>‹#›</a:t>
            </a:fld>
            <a:endParaRPr lang="en-US"/>
          </a:p>
        </p:txBody>
      </p:sp>
    </p:spTree>
    <p:extLst>
      <p:ext uri="{BB962C8B-B14F-4D97-AF65-F5344CB8AC3E}">
        <p14:creationId xmlns:p14="http://schemas.microsoft.com/office/powerpoint/2010/main" val="39707970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3.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CAB388"/>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406402"/>
            <a:ext cx="10668000" cy="4205357"/>
          </a:xfrm>
          <a:prstGeom prst="rect">
            <a:avLst/>
          </a:prstGeom>
        </p:spPr>
        <p:txBody>
          <a:bodyPr vert="horz" lIns="91440" tIns="45720" rIns="91440" bIns="45720" rtlCol="0">
            <a:normAutofit/>
          </a:bodyPr>
          <a:lstStyle/>
          <a:p>
            <a:pPr lvl="0"/>
            <a:r>
              <a:rPr lang="en-US" dirty="0"/>
              <a:t>Text</a:t>
            </a: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24661" y="5234266"/>
            <a:ext cx="1229140" cy="1229140"/>
          </a:xfrm>
          <a:prstGeom prst="rect">
            <a:avLst/>
          </a:prstGeom>
        </p:spPr>
      </p:pic>
    </p:spTree>
    <p:extLst>
      <p:ext uri="{BB962C8B-B14F-4D97-AF65-F5344CB8AC3E}">
        <p14:creationId xmlns:p14="http://schemas.microsoft.com/office/powerpoint/2010/main" val="5170738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70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6000" kern="1200">
          <a:solidFill>
            <a:schemeClr val="tx1"/>
          </a:solidFill>
          <a:latin typeface="ITC Stone Sans OS" panose="0200060306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74101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75139" y="1198179"/>
            <a:ext cx="10515600" cy="2932386"/>
          </a:xfrm>
          <a:prstGeom prst="rect">
            <a:avLst/>
          </a:prstGeom>
        </p:spPr>
        <p:txBody>
          <a:bodyPr vert="horz" lIns="91440" tIns="45720" rIns="91440" bIns="45720" rtlCol="0">
            <a:normAutofit/>
          </a:bodyPr>
          <a:lstStyle/>
          <a:p>
            <a:pPr lvl="0"/>
            <a:r>
              <a:rPr lang="en-US" sz="8800" b="1" dirty="0"/>
              <a:t>State of the University</a:t>
            </a:r>
          </a:p>
          <a:p>
            <a:pPr lvl="0"/>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4930" y="5621541"/>
            <a:ext cx="9142857" cy="596825"/>
          </a:xfrm>
          <a:prstGeom prst="rect">
            <a:avLst/>
          </a:prstGeom>
        </p:spPr>
      </p:pic>
    </p:spTree>
    <p:extLst>
      <p:ext uri="{BB962C8B-B14F-4D97-AF65-F5344CB8AC3E}">
        <p14:creationId xmlns:p14="http://schemas.microsoft.com/office/powerpoint/2010/main" val="4126192385"/>
      </p:ext>
    </p:extLst>
  </p:cSld>
  <p:clrMap bg1="lt1" tx1="dk1" bg2="lt2" tx2="dk2" accent1="accent1" accent2="accent2" accent3="accent3" accent4="accent4" accent5="accent5" accent6="accent6" hlink="hlink" folHlink="folHlink"/>
  <p:sldLayoutIdLst>
    <p:sldLayoutId id="2147483691" r:id="rId1"/>
    <p:sldLayoutId id="214748369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8000" kern="1200">
          <a:solidFill>
            <a:schemeClr val="bg1"/>
          </a:solidFill>
          <a:latin typeface="ITC Stone Sans OS" panose="0200060306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8B860-C9B8-614D-97F6-42702F93B3D0}" type="datetimeFigureOut">
              <a:rPr lang="en-US" smtClean="0"/>
              <a:pPr/>
              <a:t>8/14/2026</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5860F-7C7C-3041-A347-A3896019A112}" type="slidenum">
              <a:rPr lang="en-US" smtClean="0"/>
              <a:pPr/>
              <a:t>‹#›</a:t>
            </a:fld>
            <a:endParaRPr lang="en-US"/>
          </a:p>
        </p:txBody>
      </p:sp>
    </p:spTree>
    <p:extLst>
      <p:ext uri="{BB962C8B-B14F-4D97-AF65-F5344CB8AC3E}">
        <p14:creationId xmlns:p14="http://schemas.microsoft.com/office/powerpoint/2010/main" val="25199616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CAB388"/>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406402"/>
            <a:ext cx="10668000" cy="4205357"/>
          </a:xfrm>
          <a:prstGeom prst="rect">
            <a:avLst/>
          </a:prstGeom>
        </p:spPr>
        <p:txBody>
          <a:bodyPr vert="horz" lIns="91440" tIns="45720" rIns="91440" bIns="45720" rtlCol="0">
            <a:normAutofit/>
          </a:bodyPr>
          <a:lstStyle/>
          <a:p>
            <a:pPr lvl="0"/>
            <a:r>
              <a:rPr lang="en-US" dirty="0"/>
              <a:t>Text</a:t>
            </a: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24661" y="5234266"/>
            <a:ext cx="1229140" cy="1229140"/>
          </a:xfrm>
          <a:prstGeom prst="rect">
            <a:avLst/>
          </a:prstGeom>
        </p:spPr>
      </p:pic>
    </p:spTree>
    <p:extLst>
      <p:ext uri="{BB962C8B-B14F-4D97-AF65-F5344CB8AC3E}">
        <p14:creationId xmlns:p14="http://schemas.microsoft.com/office/powerpoint/2010/main" val="267012468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70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6000" kern="1200">
          <a:solidFill>
            <a:schemeClr val="tx1"/>
          </a:solidFill>
          <a:latin typeface="ITC Stone Sans OS" panose="0200060306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CAB388"/>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406402"/>
            <a:ext cx="10668000" cy="4205357"/>
          </a:xfrm>
          <a:prstGeom prst="rect">
            <a:avLst/>
          </a:prstGeom>
        </p:spPr>
        <p:txBody>
          <a:bodyPr vert="horz" lIns="91440" tIns="45720" rIns="91440" bIns="45720" rtlCol="0">
            <a:normAutofit/>
          </a:bodyPr>
          <a:lstStyle/>
          <a:p>
            <a:pPr lvl="0"/>
            <a:r>
              <a:rPr lang="en-US" dirty="0"/>
              <a:t>Text</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4661" y="5234266"/>
            <a:ext cx="1229140" cy="1229140"/>
          </a:xfrm>
          <a:prstGeom prst="rect">
            <a:avLst/>
          </a:prstGeom>
        </p:spPr>
      </p:pic>
    </p:spTree>
    <p:extLst>
      <p:ext uri="{BB962C8B-B14F-4D97-AF65-F5344CB8AC3E}">
        <p14:creationId xmlns:p14="http://schemas.microsoft.com/office/powerpoint/2010/main" val="1352086164"/>
      </p:ext>
    </p:extLst>
  </p:cSld>
  <p:clrMap bg1="lt1" tx1="dk1" bg2="lt2" tx2="dk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6000" kern="1200">
          <a:solidFill>
            <a:schemeClr val="tx1"/>
          </a:solidFill>
          <a:latin typeface="ITC Stone Sans OS" panose="0200060306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endParaRPr lang="en-US" sz="7200" dirty="0">
              <a:latin typeface="Times New Roman" panose="02020603050405020304" pitchFamily="18" charset="0"/>
              <a:cs typeface="Times New Roman" panose="02020603050405020304" pitchFamily="18" charset="0"/>
            </a:endParaRPr>
          </a:p>
          <a:p>
            <a:r>
              <a:rPr lang="en-US" sz="7200" dirty="0">
                <a:latin typeface="Times New Roman" panose="02020603050405020304" pitchFamily="18" charset="0"/>
                <a:cs typeface="Times New Roman" panose="02020603050405020304" pitchFamily="18" charset="0"/>
              </a:rPr>
              <a:t>Title IX Training</a:t>
            </a: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Team Training</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2427561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5400" dirty="0">
                <a:latin typeface="Times New Roman" panose="02020603050405020304" pitchFamily="18" charset="0"/>
                <a:cs typeface="Times New Roman" panose="02020603050405020304" pitchFamily="18" charset="0"/>
              </a:rPr>
              <a:t>Hearing</a:t>
            </a:r>
          </a:p>
          <a:p>
            <a:pPr marL="571500" indent="-57150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Title IX Coordinator* will arrange for a hearing time and place and ensure all parties are notified.</a:t>
            </a:r>
          </a:p>
          <a:p>
            <a:pPr marL="571500" indent="-57150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Hearing will be conducted in private, with only those with direct involvement allowed to be present.</a:t>
            </a:r>
          </a:p>
          <a:p>
            <a:pPr marL="571500" indent="-57150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Title IX Coordinator will be present throughout to ensure that proper rules of the Hearing are followed but will not provide opinion or cast any vote.</a:t>
            </a:r>
          </a:p>
          <a:p>
            <a:pPr marL="571500" indent="-57150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Following the hearing, the Board will deliberate and reach a decision.  The Title IX Coordinator will notify parties of the result as well as rules around appeal.</a:t>
            </a:r>
          </a:p>
          <a:p>
            <a:pPr marL="571500" indent="-57150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Title IX Coordinator will ensure that any sanctions are completed.</a:t>
            </a:r>
          </a:p>
          <a:p>
            <a:pPr algn="l"/>
            <a:r>
              <a:rPr lang="en-US" sz="1600" dirty="0">
                <a:latin typeface="Times New Roman" panose="02020603050405020304" pitchFamily="18" charset="0"/>
                <a:cs typeface="Times New Roman" panose="02020603050405020304" pitchFamily="18" charset="0"/>
              </a:rPr>
              <a:t>*If the Coordinator is serving as student advocate, then the Deputy Coordinator will fulfill Hearing duties</a:t>
            </a:r>
          </a:p>
          <a:p>
            <a:pPr marL="571500" indent="-571500" algn="l">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858104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5400" dirty="0">
                <a:latin typeface="Times New Roman" panose="02020603050405020304" pitchFamily="18" charset="0"/>
                <a:cs typeface="Times New Roman" panose="02020603050405020304" pitchFamily="18" charset="0"/>
              </a:rPr>
              <a:t>Appeal</a:t>
            </a:r>
          </a:p>
          <a:p>
            <a:pPr marL="571500" indent="-5715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Under certain circumstances, an appeal of the Hearing Board decision is possible.</a:t>
            </a:r>
          </a:p>
          <a:p>
            <a:pPr marL="571500" indent="-5715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two Team members who did not participate in the original Hearing will adjudicate the appeal.</a:t>
            </a:r>
          </a:p>
          <a:p>
            <a:pPr marL="571500" indent="-5715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Title IX Coordinator will schedule and help conduct the appeal.</a:t>
            </a:r>
          </a:p>
          <a:p>
            <a:pPr marL="571500" indent="-5715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decision of the Appeal Board is final and may not be further appealed.</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873301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4800" dirty="0">
                <a:latin typeface="Times New Roman" panose="02020603050405020304" pitchFamily="18" charset="0"/>
                <a:cs typeface="Times New Roman" panose="02020603050405020304" pitchFamily="18" charset="0"/>
              </a:rPr>
              <a:t>Additional Aspects of Title IX</a:t>
            </a:r>
          </a:p>
          <a:p>
            <a:pPr marL="571500" indent="-571500" algn="l">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Annual education of all employees</a:t>
            </a:r>
            <a:endParaRPr lang="en-US" sz="2800" dirty="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Good faith effort to educate all students</a:t>
            </a:r>
          </a:p>
          <a:p>
            <a:pPr marL="571500" indent="-571500" algn="l">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Ongoing communication about how to report</a:t>
            </a:r>
            <a:endParaRPr lang="en-US" sz="2800" dirty="0">
              <a:latin typeface="Times New Roman" panose="02020603050405020304" pitchFamily="18" charset="0"/>
              <a:cs typeface="Times New Roman" panose="02020603050405020304" pitchFamily="18" charset="0"/>
            </a:endParaRPr>
          </a:p>
          <a:p>
            <a:pPr marL="1028700" lvl="1"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Posters, displays, emails</a:t>
            </a:r>
          </a:p>
          <a:p>
            <a:pPr marL="571500" indent="-571500" algn="l">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Annual reporting of statistics</a:t>
            </a:r>
          </a:p>
          <a:p>
            <a:pPr marL="571500" indent="-571500" algn="l">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Team members will receive a monthly education piece to read or view.</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068469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7200" dirty="0">
                <a:latin typeface="Times New Roman" panose="02020603050405020304" pitchFamily="18" charset="0"/>
                <a:cs typeface="Times New Roman" panose="02020603050405020304" pitchFamily="18" charset="0"/>
              </a:rPr>
              <a:t>Agenda</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Title IX Overview</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BU Civil Rights Policies</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2020 Regulations</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Hearing and Appeals Process</a:t>
            </a:r>
          </a:p>
          <a:p>
            <a:pPr marL="857250" indent="-857250" algn="l">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Ongoing Education</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4047043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4800" dirty="0">
                <a:latin typeface="Times New Roman" panose="02020603050405020304" pitchFamily="18" charset="0"/>
                <a:cs typeface="Times New Roman" panose="02020603050405020304" pitchFamily="18" charset="0"/>
              </a:rPr>
              <a:t>Education Amendments of 1972</a:t>
            </a:r>
          </a:p>
          <a:p>
            <a:endParaRPr lang="en-US" sz="14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Title IX - No person in the United States shall, on the basis of sex, be excluded from participation in, be denied the benefits of, or be subjected to discrimination under any education program or activity receiving Federal financial assistance.</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212063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4800" dirty="0">
                <a:latin typeface="Times New Roman" panose="02020603050405020304" pitchFamily="18" charset="0"/>
                <a:cs typeface="Times New Roman" panose="02020603050405020304" pitchFamily="18" charset="0"/>
              </a:rPr>
              <a:t>Title IX Overview</a:t>
            </a:r>
          </a:p>
          <a:p>
            <a:endParaRPr lang="en-US" sz="14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Civil Rights legislation that specifically addresses gender in education</a:t>
            </a:r>
          </a:p>
          <a:p>
            <a:pPr marL="285750" indent="-28575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Enforced by the Department of Education Office for Civil Rights (OCR)</a:t>
            </a:r>
          </a:p>
          <a:p>
            <a:pPr marL="285750" indent="-28575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April 4, 2011 “Dear Colleague” letter requiring that the legislation be enforced not only regarding athletics, but also regarding many other issues that could be an impediment to education.</a:t>
            </a:r>
          </a:p>
          <a:p>
            <a:pPr marL="285750" indent="-28575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Additional “Dear Colleague” letters in 2013 regarding pregnant and parenting students and retaliation.</a:t>
            </a:r>
          </a:p>
          <a:p>
            <a:pPr marL="285750" indent="-28575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Current framework follows 2020 regulations.</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348411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4800" dirty="0">
                <a:latin typeface="Times New Roman" panose="02020603050405020304" pitchFamily="18" charset="0"/>
                <a:cs typeface="Times New Roman" panose="02020603050405020304" pitchFamily="18" charset="0"/>
              </a:rPr>
              <a:t>To be in compliance with Title IX:</a:t>
            </a:r>
            <a:endParaRPr lang="en-US" sz="14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endParaRPr lang="en-US" sz="8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BU must take immediate and appropriate steps to investigate </a:t>
            </a:r>
          </a:p>
          <a:p>
            <a:pPr marL="742950" lvl="1" indent="-285750" algn="l">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Equity Resolution Process has been adopted to guide the investigation and follow-up hearing or resolution</a:t>
            </a:r>
          </a:p>
          <a:p>
            <a:pPr marL="285750" indent="-28575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BU must take prompt and effective action to </a:t>
            </a:r>
          </a:p>
          <a:p>
            <a:pPr marL="742950" lvl="1" indent="-285750" algn="l">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Stop the … harassment, intimidation, stalking, etc.</a:t>
            </a:r>
          </a:p>
          <a:p>
            <a:pPr marL="742950" lvl="1" indent="-285750" algn="l">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Remedy the effects</a:t>
            </a:r>
          </a:p>
          <a:p>
            <a:pPr marL="742950" lvl="1" indent="-285750" algn="l">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Prevent the recurrence</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1477809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lnSpcReduction="10000"/>
          </a:bodyPr>
          <a:lstStyle/>
          <a:p>
            <a:pPr algn="l"/>
            <a:r>
              <a:rPr lang="en-US" sz="4800" dirty="0">
                <a:latin typeface="Times New Roman" panose="02020603050405020304" pitchFamily="18" charset="0"/>
                <a:cs typeface="Times New Roman" panose="02020603050405020304" pitchFamily="18" charset="0"/>
              </a:rPr>
              <a:t>BU Civil Rights policies include:</a:t>
            </a:r>
          </a:p>
          <a:p>
            <a:pPr marL="57150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Nondiscrimination Policy</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Accommodation of Disabilities</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Pregnant and New Parent Policy</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Harassment and Sexual Misconduct</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Threatening, Intimidation, Bullying Partner Violence, Stalking</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Retaliation</a:t>
            </a:r>
          </a:p>
          <a:p>
            <a:pPr marL="57150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Consensual Relationship Policy</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4084796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a:extLst>
            <a:ext uri="{FF2B5EF4-FFF2-40B4-BE49-F238E27FC236}">
              <a16:creationId xmlns:a16="http://schemas.microsoft.com/office/drawing/2014/main" id="{D719F9CD-F86F-F48D-3926-23B9E35659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7BC523-40DF-A0A8-18B0-DB8FBF18D0D9}"/>
              </a:ext>
            </a:extLst>
          </p:cNvPr>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a:extLst>
              <a:ext uri="{FF2B5EF4-FFF2-40B4-BE49-F238E27FC236}">
                <a16:creationId xmlns:a16="http://schemas.microsoft.com/office/drawing/2014/main" id="{FA431210-0E60-103D-D748-D5E275E04835}"/>
              </a:ext>
            </a:extLst>
          </p:cNvPr>
          <p:cNvSpPr>
            <a:spLocks noGrp="1"/>
          </p:cNvSpPr>
          <p:nvPr>
            <p:ph type="subTitle" idx="1"/>
          </p:nvPr>
        </p:nvSpPr>
        <p:spPr>
          <a:xfrm>
            <a:off x="1310585" y="963038"/>
            <a:ext cx="9144000" cy="4642632"/>
          </a:xfrm>
        </p:spPr>
        <p:txBody>
          <a:bodyPr>
            <a:normAutofit/>
          </a:bodyPr>
          <a:lstStyle/>
          <a:p>
            <a:pPr algn="l"/>
            <a:r>
              <a:rPr lang="en-US" sz="4800" dirty="0">
                <a:latin typeface="Times New Roman" panose="02020603050405020304" pitchFamily="18" charset="0"/>
                <a:cs typeface="Times New Roman" panose="02020603050405020304" pitchFamily="18" charset="0"/>
              </a:rPr>
              <a:t>2020 Regulations include:</a:t>
            </a:r>
          </a:p>
          <a:p>
            <a:pPr marL="57150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Required formal complaint process – BU uses our Equity Resolution Process (ERP)</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Hearing Process – Team members will serve on hearing and appeals boards</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Due process for all involved</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Title IX coordinator and deputy coordinator are not part of the decision process of the boards</a:t>
            </a:r>
          </a:p>
          <a:p>
            <a:pPr marL="571500" lvl="0" indent="-5715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Rules of evidence equally applied to all parties</a:t>
            </a:r>
          </a:p>
        </p:txBody>
      </p:sp>
      <p:sp>
        <p:nvSpPr>
          <p:cNvPr id="7" name="Footer Placeholder 7">
            <a:extLst>
              <a:ext uri="{FF2B5EF4-FFF2-40B4-BE49-F238E27FC236}">
                <a16:creationId xmlns:a16="http://schemas.microsoft.com/office/drawing/2014/main" id="{1C93FFF0-B57F-D740-9375-C8817A97CFD1}"/>
              </a:ext>
            </a:extLst>
          </p:cNvPr>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933901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5634788" y="104355"/>
            <a:ext cx="2522621" cy="402256"/>
          </a:xfrm>
          <a:prstGeom prst="flowChartTerminator">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Initial Report</a:t>
            </a:r>
          </a:p>
        </p:txBody>
      </p:sp>
      <p:sp>
        <p:nvSpPr>
          <p:cNvPr id="3" name="Flowchart: Process 2"/>
          <p:cNvSpPr/>
          <p:nvPr/>
        </p:nvSpPr>
        <p:spPr>
          <a:xfrm>
            <a:off x="6276339" y="885120"/>
            <a:ext cx="1239520" cy="72136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a:t>Preliminary Inquiry</a:t>
            </a:r>
            <a:endParaRPr lang="en-US" sz="1400" dirty="0"/>
          </a:p>
        </p:txBody>
      </p:sp>
      <p:sp>
        <p:nvSpPr>
          <p:cNvPr id="5" name="Flowchart: Process 4"/>
          <p:cNvSpPr/>
          <p:nvPr/>
        </p:nvSpPr>
        <p:spPr>
          <a:xfrm>
            <a:off x="4102633" y="980948"/>
            <a:ext cx="1310640" cy="52832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a:t>Possible Violation</a:t>
            </a:r>
          </a:p>
        </p:txBody>
      </p:sp>
      <p:sp>
        <p:nvSpPr>
          <p:cNvPr id="6" name="Flowchart: Process 5"/>
          <p:cNvSpPr/>
          <p:nvPr/>
        </p:nvSpPr>
        <p:spPr>
          <a:xfrm>
            <a:off x="2644140" y="1749410"/>
            <a:ext cx="1397000" cy="42672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Formal investigation </a:t>
            </a:r>
          </a:p>
        </p:txBody>
      </p:sp>
      <p:sp>
        <p:nvSpPr>
          <p:cNvPr id="8" name="Flowchart: Process 7"/>
          <p:cNvSpPr/>
          <p:nvPr/>
        </p:nvSpPr>
        <p:spPr>
          <a:xfrm>
            <a:off x="3682264" y="2498824"/>
            <a:ext cx="1270000" cy="74168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Investigator finds policy violation, recommends sanction(s)</a:t>
            </a:r>
          </a:p>
        </p:txBody>
      </p:sp>
      <p:sp>
        <p:nvSpPr>
          <p:cNvPr id="9" name="Flowchart: Process 8"/>
          <p:cNvSpPr/>
          <p:nvPr/>
        </p:nvSpPr>
        <p:spPr>
          <a:xfrm>
            <a:off x="3637523" y="3649774"/>
            <a:ext cx="1310640" cy="79248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Formal Resolution Process, hearing conducted</a:t>
            </a:r>
          </a:p>
        </p:txBody>
      </p:sp>
      <p:sp>
        <p:nvSpPr>
          <p:cNvPr id="10" name="Flowchart: Process 9"/>
          <p:cNvSpPr/>
          <p:nvPr/>
        </p:nvSpPr>
        <p:spPr>
          <a:xfrm>
            <a:off x="3520683" y="4780439"/>
            <a:ext cx="1544320" cy="93472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Formal Hearing concludes with finding of policy violation and sanction(s)</a:t>
            </a:r>
          </a:p>
        </p:txBody>
      </p:sp>
      <p:sp>
        <p:nvSpPr>
          <p:cNvPr id="14" name="Flowchart: Process 13"/>
          <p:cNvSpPr/>
          <p:nvPr/>
        </p:nvSpPr>
        <p:spPr>
          <a:xfrm>
            <a:off x="5986779" y="2005796"/>
            <a:ext cx="1818640" cy="58928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100" dirty="0"/>
              <a:t>Conflict Resolution Process, if appropriate and both parties agree</a:t>
            </a:r>
          </a:p>
        </p:txBody>
      </p:sp>
      <p:sp>
        <p:nvSpPr>
          <p:cNvPr id="15" name="Flowchart: Process 14"/>
          <p:cNvSpPr/>
          <p:nvPr/>
        </p:nvSpPr>
        <p:spPr>
          <a:xfrm>
            <a:off x="6276339" y="3011625"/>
            <a:ext cx="1432560" cy="80264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Both parties agree with findings, Informal Resolution Process conducted </a:t>
            </a:r>
          </a:p>
        </p:txBody>
      </p:sp>
      <p:sp>
        <p:nvSpPr>
          <p:cNvPr id="16" name="Flowchart: Process 15"/>
          <p:cNvSpPr/>
          <p:nvPr/>
        </p:nvSpPr>
        <p:spPr>
          <a:xfrm>
            <a:off x="6200384" y="4125253"/>
            <a:ext cx="1590040" cy="74168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Informal Resolution Process is not successful, routed to Formal Resolution</a:t>
            </a:r>
          </a:p>
        </p:txBody>
      </p:sp>
      <p:sp>
        <p:nvSpPr>
          <p:cNvPr id="20" name="Flowchart: Process 19"/>
          <p:cNvSpPr/>
          <p:nvPr/>
        </p:nvSpPr>
        <p:spPr>
          <a:xfrm>
            <a:off x="6316979" y="5221696"/>
            <a:ext cx="1351280" cy="482600"/>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Appeal permitted under specific circumstances</a:t>
            </a:r>
          </a:p>
        </p:txBody>
      </p:sp>
      <p:sp>
        <p:nvSpPr>
          <p:cNvPr id="25" name="Flowchart: Terminator 24"/>
          <p:cNvSpPr/>
          <p:nvPr/>
        </p:nvSpPr>
        <p:spPr>
          <a:xfrm>
            <a:off x="8976360" y="930148"/>
            <a:ext cx="1971040" cy="579120"/>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No policy violation found, end process</a:t>
            </a:r>
          </a:p>
        </p:txBody>
      </p:sp>
      <p:sp>
        <p:nvSpPr>
          <p:cNvPr id="26" name="Flowchart: Terminator 25"/>
          <p:cNvSpPr/>
          <p:nvPr/>
        </p:nvSpPr>
        <p:spPr>
          <a:xfrm>
            <a:off x="8803640" y="1956267"/>
            <a:ext cx="2316480" cy="629919"/>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Conflict Resolution successfully completed, </a:t>
            </a:r>
          </a:p>
          <a:p>
            <a:pPr algn="ctr"/>
            <a:r>
              <a:rPr lang="en-US" sz="1200" dirty="0"/>
              <a:t>end process</a:t>
            </a:r>
          </a:p>
        </p:txBody>
      </p:sp>
      <p:sp>
        <p:nvSpPr>
          <p:cNvPr id="28" name="Flowchart: Terminator 27"/>
          <p:cNvSpPr/>
          <p:nvPr/>
        </p:nvSpPr>
        <p:spPr>
          <a:xfrm>
            <a:off x="957089" y="2586666"/>
            <a:ext cx="1971040" cy="579120"/>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No policy violation found, end process</a:t>
            </a:r>
          </a:p>
        </p:txBody>
      </p:sp>
      <p:sp>
        <p:nvSpPr>
          <p:cNvPr id="29" name="Flowchart: Terminator 28"/>
          <p:cNvSpPr/>
          <p:nvPr/>
        </p:nvSpPr>
        <p:spPr>
          <a:xfrm>
            <a:off x="8803640" y="2986761"/>
            <a:ext cx="2316480" cy="727936"/>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Informal Resolution Process concluded, sanction(s) assigned and completed, end process</a:t>
            </a:r>
          </a:p>
        </p:txBody>
      </p:sp>
      <p:sp>
        <p:nvSpPr>
          <p:cNvPr id="30" name="Flowchart: Terminator 29"/>
          <p:cNvSpPr/>
          <p:nvPr/>
        </p:nvSpPr>
        <p:spPr>
          <a:xfrm>
            <a:off x="957089" y="3689026"/>
            <a:ext cx="1971040" cy="739676"/>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Formal Hearing concludes, no policy violation found, </a:t>
            </a:r>
          </a:p>
          <a:p>
            <a:pPr algn="ctr"/>
            <a:r>
              <a:rPr lang="en-US" sz="1200" dirty="0"/>
              <a:t>end process</a:t>
            </a:r>
          </a:p>
        </p:txBody>
      </p:sp>
      <p:sp>
        <p:nvSpPr>
          <p:cNvPr id="31" name="Flowchart: Terminator 30"/>
          <p:cNvSpPr/>
          <p:nvPr/>
        </p:nvSpPr>
        <p:spPr>
          <a:xfrm>
            <a:off x="784125" y="5715159"/>
            <a:ext cx="2316480" cy="727936"/>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Sanction(s) assigned and completed, end process</a:t>
            </a:r>
          </a:p>
        </p:txBody>
      </p:sp>
      <p:sp>
        <p:nvSpPr>
          <p:cNvPr id="32" name="Flowchart: Terminator 31"/>
          <p:cNvSpPr/>
          <p:nvPr/>
        </p:nvSpPr>
        <p:spPr>
          <a:xfrm>
            <a:off x="8803640" y="5062544"/>
            <a:ext cx="2316480" cy="727936"/>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Appeal denied, sanction(s) assigned and completed, </a:t>
            </a:r>
          </a:p>
          <a:p>
            <a:pPr algn="ctr"/>
            <a:r>
              <a:rPr lang="en-US" sz="1200" dirty="0"/>
              <a:t>end process</a:t>
            </a:r>
          </a:p>
        </p:txBody>
      </p:sp>
      <p:sp>
        <p:nvSpPr>
          <p:cNvPr id="33" name="Flowchart: Terminator 32"/>
          <p:cNvSpPr/>
          <p:nvPr/>
        </p:nvSpPr>
        <p:spPr>
          <a:xfrm>
            <a:off x="5118099" y="6059059"/>
            <a:ext cx="2316480" cy="727936"/>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Appeal process complete, all sanction(s) assigned and completed, end process</a:t>
            </a:r>
          </a:p>
        </p:txBody>
      </p:sp>
      <p:cxnSp>
        <p:nvCxnSpPr>
          <p:cNvPr id="7" name="Straight Arrow Connector 6"/>
          <p:cNvCxnSpPr>
            <a:stCxn id="2" idx="2"/>
            <a:endCxn id="3" idx="0"/>
          </p:cNvCxnSpPr>
          <p:nvPr/>
        </p:nvCxnSpPr>
        <p:spPr>
          <a:xfrm>
            <a:off x="6896099" y="506611"/>
            <a:ext cx="0" cy="378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 idx="1"/>
            <a:endCxn id="5" idx="3"/>
          </p:cNvCxnSpPr>
          <p:nvPr/>
        </p:nvCxnSpPr>
        <p:spPr>
          <a:xfrm flipH="1" flipV="1">
            <a:off x="5413273" y="1245108"/>
            <a:ext cx="863066" cy="6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6" idx="2"/>
          </p:cNvCxnSpPr>
          <p:nvPr/>
        </p:nvCxnSpPr>
        <p:spPr>
          <a:xfrm>
            <a:off x="3342640" y="2176130"/>
            <a:ext cx="385345" cy="301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6" idx="2"/>
          </p:cNvCxnSpPr>
          <p:nvPr/>
        </p:nvCxnSpPr>
        <p:spPr>
          <a:xfrm flipH="1">
            <a:off x="2659748" y="2176130"/>
            <a:ext cx="682892" cy="388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8" idx="3"/>
            <a:endCxn id="15" idx="1"/>
          </p:cNvCxnSpPr>
          <p:nvPr/>
        </p:nvCxnSpPr>
        <p:spPr>
          <a:xfrm>
            <a:off x="4952264" y="2869664"/>
            <a:ext cx="1324075" cy="543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5" idx="2"/>
            <a:endCxn id="16" idx="0"/>
          </p:cNvCxnSpPr>
          <p:nvPr/>
        </p:nvCxnSpPr>
        <p:spPr>
          <a:xfrm>
            <a:off x="6992619" y="3814265"/>
            <a:ext cx="2785" cy="310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16" idx="1"/>
            <a:endCxn id="9" idx="3"/>
          </p:cNvCxnSpPr>
          <p:nvPr/>
        </p:nvCxnSpPr>
        <p:spPr>
          <a:xfrm flipH="1" flipV="1">
            <a:off x="4948163" y="4046014"/>
            <a:ext cx="1252221" cy="4500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9" idx="1"/>
            <a:endCxn id="30" idx="3"/>
          </p:cNvCxnSpPr>
          <p:nvPr/>
        </p:nvCxnSpPr>
        <p:spPr>
          <a:xfrm flipH="1">
            <a:off x="2928129" y="4046014"/>
            <a:ext cx="709394" cy="12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9" idx="2"/>
            <a:endCxn id="10" idx="0"/>
          </p:cNvCxnSpPr>
          <p:nvPr/>
        </p:nvCxnSpPr>
        <p:spPr>
          <a:xfrm>
            <a:off x="4292843" y="4442254"/>
            <a:ext cx="0" cy="338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10" idx="3"/>
            <a:endCxn id="20" idx="1"/>
          </p:cNvCxnSpPr>
          <p:nvPr/>
        </p:nvCxnSpPr>
        <p:spPr>
          <a:xfrm>
            <a:off x="5065003" y="5247799"/>
            <a:ext cx="1251976" cy="2151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10" idx="1"/>
          </p:cNvCxnSpPr>
          <p:nvPr/>
        </p:nvCxnSpPr>
        <p:spPr>
          <a:xfrm flipH="1">
            <a:off x="2992363" y="5247799"/>
            <a:ext cx="528320" cy="5531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20" idx="2"/>
            <a:endCxn id="33" idx="0"/>
          </p:cNvCxnSpPr>
          <p:nvPr/>
        </p:nvCxnSpPr>
        <p:spPr>
          <a:xfrm flipH="1">
            <a:off x="6276339" y="5704296"/>
            <a:ext cx="716280" cy="354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Flowchart: Process 26"/>
          <p:cNvSpPr/>
          <p:nvPr/>
        </p:nvSpPr>
        <p:spPr>
          <a:xfrm>
            <a:off x="274321" y="93115"/>
            <a:ext cx="3208554" cy="1361440"/>
          </a:xfrm>
          <a:prstGeom prst="flowChartProcess">
            <a:avLst/>
          </a:prstGeom>
          <a:ln w="76200"/>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t>Bastyr University</a:t>
            </a:r>
          </a:p>
          <a:p>
            <a:pPr algn="ctr"/>
            <a:r>
              <a:rPr lang="en-US" sz="2400" b="1" dirty="0"/>
              <a:t>Equity Resolution</a:t>
            </a:r>
          </a:p>
          <a:p>
            <a:pPr algn="ctr"/>
            <a:r>
              <a:rPr lang="en-US" sz="2400" b="1" dirty="0"/>
              <a:t>Process</a:t>
            </a:r>
          </a:p>
        </p:txBody>
      </p:sp>
      <p:cxnSp>
        <p:nvCxnSpPr>
          <p:cNvPr id="40" name="Straight Arrow Connector 39"/>
          <p:cNvCxnSpPr/>
          <p:nvPr/>
        </p:nvCxnSpPr>
        <p:spPr>
          <a:xfrm>
            <a:off x="7515859" y="1245108"/>
            <a:ext cx="14605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5" idx="2"/>
          </p:cNvCxnSpPr>
          <p:nvPr/>
        </p:nvCxnSpPr>
        <p:spPr>
          <a:xfrm>
            <a:off x="4757953" y="1509268"/>
            <a:ext cx="1228826" cy="4965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5" idx="2"/>
          </p:cNvCxnSpPr>
          <p:nvPr/>
        </p:nvCxnSpPr>
        <p:spPr>
          <a:xfrm flipH="1">
            <a:off x="4041140" y="1509268"/>
            <a:ext cx="716813" cy="2401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14" idx="3"/>
          </p:cNvCxnSpPr>
          <p:nvPr/>
        </p:nvCxnSpPr>
        <p:spPr>
          <a:xfrm>
            <a:off x="7805419" y="2300436"/>
            <a:ext cx="998221" cy="101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5" idx="3"/>
          </p:cNvCxnSpPr>
          <p:nvPr/>
        </p:nvCxnSpPr>
        <p:spPr>
          <a:xfrm>
            <a:off x="7708899" y="3412945"/>
            <a:ext cx="10947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20" idx="3"/>
          </p:cNvCxnSpPr>
          <p:nvPr/>
        </p:nvCxnSpPr>
        <p:spPr>
          <a:xfrm>
            <a:off x="7668259" y="5462996"/>
            <a:ext cx="10627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8" idx="2"/>
          </p:cNvCxnSpPr>
          <p:nvPr/>
        </p:nvCxnSpPr>
        <p:spPr>
          <a:xfrm>
            <a:off x="4317264" y="3240504"/>
            <a:ext cx="0" cy="4092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7767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100000">
              <a:schemeClr val="bg1"/>
            </a:gs>
            <a:gs pos="87000">
              <a:schemeClr val="bg1">
                <a:lumMod val="10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10585" y="462377"/>
            <a:ext cx="9144000" cy="179649"/>
          </a:xfrm>
        </p:spPr>
        <p:txBody>
          <a:bodyPr>
            <a:noAutofit/>
          </a:bodyPr>
          <a:lstStyle/>
          <a:p>
            <a:r>
              <a:rPr lang="en-US" b="1" dirty="0">
                <a:latin typeface="Times New Roman" panose="02020603050405020304" pitchFamily="18" charset="0"/>
                <a:cs typeface="Times New Roman" panose="02020603050405020304" pitchFamily="18" charset="0"/>
              </a:rPr>
              <a:t>	</a:t>
            </a:r>
          </a:p>
        </p:txBody>
      </p:sp>
      <p:sp>
        <p:nvSpPr>
          <p:cNvPr id="3" name="Subtitle 2"/>
          <p:cNvSpPr>
            <a:spLocks noGrp="1"/>
          </p:cNvSpPr>
          <p:nvPr>
            <p:ph type="subTitle" idx="1"/>
          </p:nvPr>
        </p:nvSpPr>
        <p:spPr>
          <a:xfrm>
            <a:off x="1310585" y="963038"/>
            <a:ext cx="9144000" cy="4642632"/>
          </a:xfrm>
        </p:spPr>
        <p:txBody>
          <a:bodyPr>
            <a:normAutofit/>
          </a:bodyPr>
          <a:lstStyle/>
          <a:p>
            <a:r>
              <a:rPr lang="en-US" sz="3900" dirty="0">
                <a:latin typeface="Times New Roman" panose="02020603050405020304" pitchFamily="18" charset="0"/>
                <a:cs typeface="Times New Roman" panose="02020603050405020304" pitchFamily="18" charset="0"/>
              </a:rPr>
              <a:t>What does ERP Process mean to TIX Team?</a:t>
            </a:r>
            <a:r>
              <a:rPr lang="en-US" sz="5400" dirty="0">
                <a:latin typeface="Times New Roman" panose="02020603050405020304" pitchFamily="18" charset="0"/>
                <a:cs typeface="Times New Roman" panose="02020603050405020304" pitchFamily="18" charset="0"/>
              </a:rPr>
              <a:t> </a:t>
            </a:r>
          </a:p>
          <a:p>
            <a:endParaRPr lang="en-US" sz="11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When a report comes in, the Coordinator and Deputy Coordinator will divide serving as investigator and student advocate</a:t>
            </a: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If we reach the Formal Resolution Process, three Team members will form the Hearing Board</a:t>
            </a: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hearing will be conducted, and the Board will make a final decision about the complaint</a:t>
            </a:r>
          </a:p>
          <a:p>
            <a:pPr marL="285750" indent="-28575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If the issue is appealed, the remaining two Team members will oversee the appeals process and decision</a:t>
            </a:r>
          </a:p>
        </p:txBody>
      </p:sp>
      <p:sp>
        <p:nvSpPr>
          <p:cNvPr id="7" name="Footer Placeholder 7"/>
          <p:cNvSpPr>
            <a:spLocks noGrp="1"/>
          </p:cNvSpPr>
          <p:nvPr>
            <p:ph type="ftr" sz="quarter" idx="11"/>
          </p:nvPr>
        </p:nvSpPr>
        <p:spPr>
          <a:xfrm>
            <a:off x="-19050" y="5476672"/>
            <a:ext cx="12192000" cy="1381328"/>
          </a:xfrm>
          <a:noFill/>
        </p:spPr>
        <p:txBody>
          <a:bodyPr/>
          <a:lstStyle/>
          <a:p>
            <a:r>
              <a:rPr lang="en-US" sz="4400" dirty="0">
                <a:solidFill>
                  <a:srgbClr val="996633"/>
                </a:solidFill>
                <a:latin typeface="Times New Roman" panose="02020603050405020304" pitchFamily="18" charset="0"/>
                <a:cs typeface="Times New Roman" panose="02020603050405020304" pitchFamily="18" charset="0"/>
              </a:rPr>
              <a:t>Title IX</a:t>
            </a:r>
          </a:p>
        </p:txBody>
      </p:sp>
    </p:spTree>
    <p:extLst>
      <p:ext uri="{BB962C8B-B14F-4D97-AF65-F5344CB8AC3E}">
        <p14:creationId xmlns:p14="http://schemas.microsoft.com/office/powerpoint/2010/main" val="722779458"/>
      </p:ext>
    </p:extLst>
  </p:cSld>
  <p:clrMapOvr>
    <a:masterClrMapping/>
  </p:clrMapOvr>
</p:sld>
</file>

<file path=ppt/theme/theme1.xml><?xml version="1.0" encoding="utf-8"?>
<a:theme xmlns:a="http://schemas.openxmlformats.org/drawingml/2006/main" name="Bastyr Powerpoint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4FFCAB2-0328-4224-BAA9-03BCAE36D627}" vid="{84FA1A9A-01CB-4599-A0FB-49FA4333145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4FFCAB2-0328-4224-BAA9-03BCAE36D627}" vid="{B8A7ED7B-9A12-47C9-A870-B1C10E4F699E}"/>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Bastyr Powerpoint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4FFCAB2-0328-4224-BAA9-03BCAE36D627}" vid="{84FA1A9A-01CB-4599-A0FB-49FA43331459}"/>
    </a:ext>
  </a:extLst>
</a:theme>
</file>

<file path=ppt/theme/theme5.xml><?xml version="1.0" encoding="utf-8"?>
<a:theme xmlns:a="http://schemas.openxmlformats.org/drawingml/2006/main" name="2_Bastyr Powerpoint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4FFCAB2-0328-4224-BAA9-03BCAE36D627}" vid="{84FA1A9A-01CB-4599-A0FB-49FA43331459}"/>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10659</TotalTime>
  <Words>808</Words>
  <Application>Microsoft Office PowerPoint</Application>
  <PresentationFormat>Widescreen</PresentationFormat>
  <Paragraphs>116</Paragraphs>
  <Slides>12</Slides>
  <Notes>12</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12</vt:i4>
      </vt:variant>
    </vt:vector>
  </HeadingPairs>
  <TitlesOfParts>
    <vt:vector size="21" baseType="lpstr">
      <vt:lpstr>Arial</vt:lpstr>
      <vt:lpstr>Calibri</vt:lpstr>
      <vt:lpstr>ITC Stone Sans OS</vt:lpstr>
      <vt:lpstr>Times New Roman</vt:lpstr>
      <vt:lpstr>Bastyr Powerpoint Template</vt:lpstr>
      <vt:lpstr>Custom Design</vt:lpstr>
      <vt:lpstr>1_Custom Design</vt:lpstr>
      <vt:lpstr>1_Bastyr Powerpoint Template</vt:lpstr>
      <vt:lpstr>2_Bastyr Powerpoint Template</vt:lpstr>
      <vt:lpstr> </vt:lpstr>
      <vt:lpstr> </vt:lpstr>
      <vt:lpstr> </vt:lpstr>
      <vt:lpstr> </vt:lpstr>
      <vt:lpstr> </vt:lpstr>
      <vt:lpstr> </vt:lpstr>
      <vt:lpstr> </vt:lpstr>
      <vt:lpstr>PowerPoint Presentation</vt:lpstr>
      <vt:lpstr> </vt:lpstr>
      <vt:lpstr> </vt:lpstr>
      <vt:lpstr> </vt:lpstr>
      <vt:lpstr> </vt:lpstr>
    </vt:vector>
  </TitlesOfParts>
  <Company>Bastyr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Plan Update</dc:title>
  <dc:creator>Mac Powell</dc:creator>
  <cp:lastModifiedBy>Susan Weider</cp:lastModifiedBy>
  <cp:revision>250</cp:revision>
  <cp:lastPrinted>2016-09-01T21:42:02Z</cp:lastPrinted>
  <dcterms:created xsi:type="dcterms:W3CDTF">2015-08-26T19:15:20Z</dcterms:created>
  <dcterms:modified xsi:type="dcterms:W3CDTF">2026-08-14T16:32:44Z</dcterms:modified>
</cp:coreProperties>
</file>